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4"/>
    <p:sldMasterId id="214748366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5143500" cx="9144000"/>
  <p:notesSz cx="6858000" cy="9144000"/>
  <p:embeddedFontLst>
    <p:embeddedFont>
      <p:font typeface="Rubik Medium"/>
      <p:regular r:id="rId23"/>
      <p:bold r:id="rId24"/>
      <p:italic r:id="rId25"/>
      <p:boldItalic r:id="rId26"/>
    </p:embeddedFont>
    <p:embeddedFont>
      <p:font typeface="Rubik Light"/>
      <p:regular r:id="rId27"/>
      <p:bold r:id="rId28"/>
      <p:italic r:id="rId29"/>
      <p:boldItalic r:id="rId30"/>
    </p:embeddedFont>
    <p:embeddedFont>
      <p:font typeface="Roboto"/>
      <p:regular r:id="rId31"/>
      <p:bold r:id="rId32"/>
      <p:italic r:id="rId33"/>
      <p:boldItalic r:id="rId34"/>
    </p:embeddedFont>
    <p:embeddedFont>
      <p:font typeface="Rubik"/>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RubikMedium-bold.fntdata"/><Relationship Id="rId23" Type="http://schemas.openxmlformats.org/officeDocument/2006/relationships/font" Target="fonts/RubikMedium-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RubikMedium-boldItalic.fntdata"/><Relationship Id="rId25" Type="http://schemas.openxmlformats.org/officeDocument/2006/relationships/font" Target="fonts/RubikMedium-italic.fntdata"/><Relationship Id="rId28" Type="http://schemas.openxmlformats.org/officeDocument/2006/relationships/font" Target="fonts/RubikLight-bold.fntdata"/><Relationship Id="rId27" Type="http://schemas.openxmlformats.org/officeDocument/2006/relationships/font" Target="fonts/RubikLight-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RubikLight-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regular.fntdata"/><Relationship Id="rId30" Type="http://schemas.openxmlformats.org/officeDocument/2006/relationships/font" Target="fonts/RubikLight-boldItalic.fntdata"/><Relationship Id="rId11" Type="http://schemas.openxmlformats.org/officeDocument/2006/relationships/slide" Target="slides/slide5.xml"/><Relationship Id="rId33" Type="http://schemas.openxmlformats.org/officeDocument/2006/relationships/font" Target="fonts/Roboto-italic.fntdata"/><Relationship Id="rId10" Type="http://schemas.openxmlformats.org/officeDocument/2006/relationships/slide" Target="slides/slide4.xml"/><Relationship Id="rId32" Type="http://schemas.openxmlformats.org/officeDocument/2006/relationships/font" Target="fonts/Roboto-bold.fntdata"/><Relationship Id="rId13" Type="http://schemas.openxmlformats.org/officeDocument/2006/relationships/slide" Target="slides/slide7.xml"/><Relationship Id="rId35" Type="http://schemas.openxmlformats.org/officeDocument/2006/relationships/font" Target="fonts/Rubik-regular.fntdata"/><Relationship Id="rId12" Type="http://schemas.openxmlformats.org/officeDocument/2006/relationships/slide" Target="slides/slide6.xml"/><Relationship Id="rId34" Type="http://schemas.openxmlformats.org/officeDocument/2006/relationships/font" Target="fonts/Roboto-boldItalic.fntdata"/><Relationship Id="rId15" Type="http://schemas.openxmlformats.org/officeDocument/2006/relationships/slide" Target="slides/slide9.xml"/><Relationship Id="rId37" Type="http://schemas.openxmlformats.org/officeDocument/2006/relationships/font" Target="fonts/Rubik-italic.fntdata"/><Relationship Id="rId14" Type="http://schemas.openxmlformats.org/officeDocument/2006/relationships/slide" Target="slides/slide8.xml"/><Relationship Id="rId36" Type="http://schemas.openxmlformats.org/officeDocument/2006/relationships/font" Target="fonts/Rubik-bold.fntdata"/><Relationship Id="rId17" Type="http://schemas.openxmlformats.org/officeDocument/2006/relationships/slide" Target="slides/slide11.xml"/><Relationship Id="rId16" Type="http://schemas.openxmlformats.org/officeDocument/2006/relationships/slide" Target="slides/slide10.xml"/><Relationship Id="rId38" Type="http://schemas.openxmlformats.org/officeDocument/2006/relationships/font" Target="fonts/Rubik-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a:t>Définition de lieu</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fb0c889a6e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fb0c889a6e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fb0c889a6e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fb0c889a6e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fb0c889a6e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fb0c889a6e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000">
              <a:solidFill>
                <a:schemeClr val="dk1"/>
              </a:solidFill>
              <a:latin typeface="Rubik"/>
              <a:ea typeface="Rubik"/>
              <a:cs typeface="Rubik"/>
              <a:sym typeface="Rubik"/>
            </a:endParaRPr>
          </a:p>
          <a:p>
            <a:pPr indent="0" lvl="0" marL="0" rtl="0" algn="l">
              <a:spcBef>
                <a:spcPts val="0"/>
              </a:spcBef>
              <a:spcAft>
                <a:spcPts val="0"/>
              </a:spcAft>
              <a:buClr>
                <a:schemeClr val="dk1"/>
              </a:buClr>
              <a:buSzPts val="1100"/>
              <a:buFont typeface="Arial"/>
              <a:buNone/>
            </a:pPr>
            <a:r>
              <a:t/>
            </a:r>
            <a:endParaRPr sz="1000">
              <a:solidFill>
                <a:schemeClr val="dk1"/>
              </a:solidFill>
              <a:latin typeface="Rubik"/>
              <a:ea typeface="Rubik"/>
              <a:cs typeface="Rubik"/>
              <a:sym typeface="Rubik"/>
            </a:endParaRPr>
          </a:p>
          <a:p>
            <a:pPr indent="0" lvl="0" marL="0" rtl="0" algn="l">
              <a:spcBef>
                <a:spcPts val="0"/>
              </a:spcBef>
              <a:spcAft>
                <a:spcPts val="0"/>
              </a:spcAft>
              <a:buClr>
                <a:schemeClr val="dk1"/>
              </a:buClr>
              <a:buSzPts val="1100"/>
              <a:buFont typeface="Arial"/>
              <a:buNone/>
            </a:pPr>
            <a:r>
              <a:rPr lang="fr-CA" sz="1000">
                <a:solidFill>
                  <a:schemeClr val="dk1"/>
                </a:solidFill>
                <a:latin typeface="Rubik"/>
                <a:ea typeface="Rubik"/>
                <a:cs typeface="Rubik"/>
                <a:sym typeface="Rubik"/>
              </a:rPr>
              <a:t>COLLÈGUES : FLO</a:t>
            </a:r>
            <a:endParaRPr sz="1000">
              <a:solidFill>
                <a:schemeClr val="dk1"/>
              </a:solidFill>
              <a:latin typeface="Rubik"/>
              <a:ea typeface="Rubik"/>
              <a:cs typeface="Rubik"/>
              <a:sym typeface="Rubik"/>
            </a:endParaRPr>
          </a:p>
          <a:p>
            <a:pPr indent="0" lvl="0" marL="0" rtl="0" algn="l">
              <a:spcBef>
                <a:spcPts val="0"/>
              </a:spcBef>
              <a:spcAft>
                <a:spcPts val="0"/>
              </a:spcAft>
              <a:buClr>
                <a:schemeClr val="dk1"/>
              </a:buClr>
              <a:buSzPts val="1100"/>
              <a:buFont typeface="Arial"/>
              <a:buNone/>
            </a:pPr>
            <a:r>
              <a:rPr lang="fr-CA" sz="1000">
                <a:solidFill>
                  <a:schemeClr val="dk1"/>
                </a:solidFill>
                <a:latin typeface="Rubik"/>
                <a:ea typeface="Rubik"/>
                <a:cs typeface="Rubik"/>
                <a:sym typeface="Rubik"/>
              </a:rPr>
              <a:t>AUTRES PROJETS : CŒURS, VIEUX-GAT</a:t>
            </a:r>
            <a:endParaRPr sz="1000">
              <a:solidFill>
                <a:schemeClr val="dk1"/>
              </a:solidFill>
              <a:latin typeface="Rubik"/>
              <a:ea typeface="Rubik"/>
              <a:cs typeface="Rubik"/>
              <a:sym typeface="Rubik"/>
            </a:endParaRPr>
          </a:p>
          <a:p>
            <a:pPr indent="0" lvl="0" marL="0" rtl="0" algn="l">
              <a:spcBef>
                <a:spcPts val="0"/>
              </a:spcBef>
              <a:spcAft>
                <a:spcPts val="0"/>
              </a:spcAft>
              <a:buClr>
                <a:schemeClr val="dk1"/>
              </a:buClr>
              <a:buSzPts val="1100"/>
              <a:buFont typeface="Arial"/>
              <a:buNone/>
            </a:pPr>
            <a:r>
              <a:rPr lang="fr-CA" sz="1000">
                <a:solidFill>
                  <a:schemeClr val="dk1"/>
                </a:solidFill>
                <a:latin typeface="Rubik"/>
                <a:ea typeface="Rubik"/>
                <a:cs typeface="Rubik"/>
                <a:sym typeface="Rubik"/>
              </a:rPr>
              <a:t>PARTENAIRES : EN TEMPS ET LIEU, LABHIVER (VENV + PEP)</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fb0c889a6e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fb0c889a6e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sz="1000">
                <a:solidFill>
                  <a:schemeClr val="dk1"/>
                </a:solidFill>
                <a:latin typeface="Rubik"/>
                <a:ea typeface="Rubik"/>
                <a:cs typeface="Rubik"/>
                <a:sym typeface="Rubik"/>
              </a:rPr>
              <a:t>Conjuguer offre commerciale et lutte aux changements climatiques</a:t>
            </a:r>
            <a:endParaRPr sz="1000">
              <a:solidFill>
                <a:schemeClr val="dk1"/>
              </a:solidFill>
              <a:latin typeface="Rubik"/>
              <a:ea typeface="Rubik"/>
              <a:cs typeface="Rubik"/>
              <a:sym typeface="Rubik"/>
            </a:endParaRPr>
          </a:p>
          <a:p>
            <a:pPr indent="0" lvl="0" marL="0" rtl="0" algn="l">
              <a:spcBef>
                <a:spcPts val="0"/>
              </a:spcBef>
              <a:spcAft>
                <a:spcPts val="0"/>
              </a:spcAft>
              <a:buNone/>
            </a:pPr>
            <a:r>
              <a:t/>
            </a:r>
            <a:endParaRPr sz="1000">
              <a:solidFill>
                <a:schemeClr val="dk1"/>
              </a:solidFill>
              <a:latin typeface="Rubik"/>
              <a:ea typeface="Rubik"/>
              <a:cs typeface="Rubik"/>
              <a:sym typeface="Rubik"/>
            </a:endParaRPr>
          </a:p>
          <a:p>
            <a:pPr indent="0" lvl="0" marL="0" rtl="0" algn="l">
              <a:spcBef>
                <a:spcPts val="0"/>
              </a:spcBef>
              <a:spcAft>
                <a:spcPts val="0"/>
              </a:spcAft>
              <a:buNone/>
            </a:pPr>
            <a:r>
              <a:rPr lang="fr-CA" sz="1000">
                <a:solidFill>
                  <a:schemeClr val="dk1"/>
                </a:solidFill>
                <a:latin typeface="Rubik"/>
                <a:ea typeface="Rubik"/>
                <a:cs typeface="Rubik"/>
                <a:sym typeface="Rubik"/>
              </a:rPr>
              <a:t>COLLÈGUES : PAL, EULALIE</a:t>
            </a:r>
            <a:endParaRPr sz="1000">
              <a:solidFill>
                <a:schemeClr val="dk1"/>
              </a:solidFill>
              <a:latin typeface="Rubik"/>
              <a:ea typeface="Rubik"/>
              <a:cs typeface="Rubik"/>
              <a:sym typeface="Rubik"/>
            </a:endParaRPr>
          </a:p>
          <a:p>
            <a:pPr indent="0" lvl="0" marL="0" rtl="0" algn="l">
              <a:spcBef>
                <a:spcPts val="0"/>
              </a:spcBef>
              <a:spcAft>
                <a:spcPts val="0"/>
              </a:spcAft>
              <a:buNone/>
            </a:pPr>
            <a:r>
              <a:rPr lang="fr-CA" sz="1000">
                <a:solidFill>
                  <a:schemeClr val="dk1"/>
                </a:solidFill>
                <a:latin typeface="Rubik"/>
                <a:ea typeface="Rubik"/>
                <a:cs typeface="Rubik"/>
                <a:sym typeface="Rubik"/>
              </a:rPr>
              <a:t>AUTRES PROJETS : PRÈS DU COEUR</a:t>
            </a:r>
            <a:endParaRPr sz="1000">
              <a:solidFill>
                <a:schemeClr val="dk1"/>
              </a:solidFill>
              <a:latin typeface="Rubik"/>
              <a:ea typeface="Rubik"/>
              <a:cs typeface="Rubik"/>
              <a:sym typeface="Rubik"/>
            </a:endParaRPr>
          </a:p>
          <a:p>
            <a:pPr indent="0" lvl="0" marL="0" rtl="0" algn="l">
              <a:spcBef>
                <a:spcPts val="0"/>
              </a:spcBef>
              <a:spcAft>
                <a:spcPts val="0"/>
              </a:spcAft>
              <a:buNone/>
            </a:pPr>
            <a:r>
              <a:rPr lang="fr-CA" sz="1000">
                <a:solidFill>
                  <a:schemeClr val="dk1"/>
                </a:solidFill>
                <a:latin typeface="Rubik"/>
                <a:ea typeface="Rubik"/>
                <a:cs typeface="Rubik"/>
                <a:sym typeface="Rubik"/>
              </a:rPr>
              <a:t>PARTENAIRES : ENTREMISE, LLIO, FORCES FRAICHES</a:t>
            </a:r>
            <a:endParaRPr sz="1000">
              <a:solidFill>
                <a:schemeClr val="dk1"/>
              </a:solidFill>
              <a:latin typeface="Rubik"/>
              <a:ea typeface="Rubik"/>
              <a:cs typeface="Rubik"/>
              <a:sym typeface="Rubik"/>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fb0c889a6e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fb0c889a6e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sz="1050">
                <a:solidFill>
                  <a:srgbClr val="202124"/>
                </a:solidFill>
                <a:highlight>
                  <a:srgbClr val="FFFFFF"/>
                </a:highlight>
                <a:latin typeface="Roboto"/>
                <a:ea typeface="Roboto"/>
                <a:cs typeface="Roboto"/>
                <a:sym typeface="Roboto"/>
              </a:rPr>
              <a:t>“Rues commerciales traditionnelles sécuritaires pour tous” est un projet de recherche-action dont l'objectif est d'aider les collectivités québécoises à sécuriser leurs rues commerciales traditionnelles en facilitant la cohabitation des différents usagers.</a:t>
            </a:r>
            <a:endParaRPr sz="1000">
              <a:solidFill>
                <a:schemeClr val="dk1"/>
              </a:solidFill>
              <a:latin typeface="Rubik"/>
              <a:ea typeface="Rubik"/>
              <a:cs typeface="Rubik"/>
              <a:sym typeface="Rubik"/>
            </a:endParaRPr>
          </a:p>
          <a:p>
            <a:pPr indent="0" lvl="0" marL="0" rtl="0" algn="l">
              <a:spcBef>
                <a:spcPts val="0"/>
              </a:spcBef>
              <a:spcAft>
                <a:spcPts val="0"/>
              </a:spcAft>
              <a:buNone/>
            </a:pPr>
            <a:r>
              <a:t/>
            </a:r>
            <a:endParaRPr sz="1000">
              <a:solidFill>
                <a:schemeClr val="dk1"/>
              </a:solidFill>
              <a:latin typeface="Rubik"/>
              <a:ea typeface="Rubik"/>
              <a:cs typeface="Rubik"/>
              <a:sym typeface="Rubik"/>
            </a:endParaRPr>
          </a:p>
          <a:p>
            <a:pPr indent="0" lvl="0" marL="0" rtl="0" algn="l">
              <a:spcBef>
                <a:spcPts val="0"/>
              </a:spcBef>
              <a:spcAft>
                <a:spcPts val="0"/>
              </a:spcAft>
              <a:buNone/>
            </a:pPr>
            <a:r>
              <a:rPr lang="fr-CA" sz="1000">
                <a:solidFill>
                  <a:schemeClr val="dk1"/>
                </a:solidFill>
                <a:latin typeface="Rubik"/>
                <a:ea typeface="Rubik"/>
                <a:cs typeface="Rubik"/>
                <a:sym typeface="Rubik"/>
              </a:rPr>
              <a:t>COLLÈGUES : GUILLAUME</a:t>
            </a:r>
            <a:endParaRPr sz="1000">
              <a:solidFill>
                <a:schemeClr val="dk1"/>
              </a:solidFill>
              <a:latin typeface="Rubik"/>
              <a:ea typeface="Rubik"/>
              <a:cs typeface="Rubik"/>
              <a:sym typeface="Rubik"/>
            </a:endParaRPr>
          </a:p>
          <a:p>
            <a:pPr indent="0" lvl="0" marL="0" rtl="0" algn="l">
              <a:spcBef>
                <a:spcPts val="0"/>
              </a:spcBef>
              <a:spcAft>
                <a:spcPts val="0"/>
              </a:spcAft>
              <a:buNone/>
            </a:pPr>
            <a:r>
              <a:rPr lang="fr-CA" sz="1000">
                <a:solidFill>
                  <a:schemeClr val="dk1"/>
                </a:solidFill>
                <a:latin typeface="Rubik"/>
                <a:ea typeface="Rubik"/>
                <a:cs typeface="Rubik"/>
                <a:sym typeface="Rubik"/>
              </a:rPr>
              <a:t>AUTRES PROJETS : FSR + DIFFÉRENTS PROJETS DE DESIGN CONCEPTUEL D’ESPACES PUBLICS</a:t>
            </a:r>
            <a:endParaRPr sz="1000">
              <a:solidFill>
                <a:schemeClr val="dk1"/>
              </a:solidFill>
              <a:latin typeface="Rubik"/>
              <a:ea typeface="Rubik"/>
              <a:cs typeface="Rubik"/>
              <a:sym typeface="Rubik"/>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fb0c889a6e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fb0c889a6e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sz="1000">
                <a:solidFill>
                  <a:schemeClr val="dk1"/>
                </a:solidFill>
                <a:latin typeface="Rubik"/>
                <a:ea typeface="Rubik"/>
                <a:cs typeface="Rubik"/>
                <a:sym typeface="Rubik"/>
              </a:rPr>
              <a:t>COLLÈGUES : Gabrielle</a:t>
            </a:r>
            <a:endParaRPr sz="1000">
              <a:solidFill>
                <a:schemeClr val="dk1"/>
              </a:solidFill>
              <a:latin typeface="Rubik"/>
              <a:ea typeface="Rubik"/>
              <a:cs typeface="Rubik"/>
              <a:sym typeface="Rubik"/>
            </a:endParaRPr>
          </a:p>
          <a:p>
            <a:pPr indent="0" lvl="0" marL="0" rtl="0" algn="l">
              <a:spcBef>
                <a:spcPts val="0"/>
              </a:spcBef>
              <a:spcAft>
                <a:spcPts val="0"/>
              </a:spcAft>
              <a:buNone/>
            </a:pPr>
            <a:r>
              <a:rPr lang="fr-CA" sz="1000">
                <a:solidFill>
                  <a:schemeClr val="dk1"/>
                </a:solidFill>
                <a:latin typeface="Rubik"/>
                <a:ea typeface="Rubik"/>
                <a:cs typeface="Rubik"/>
                <a:sym typeface="Rubik"/>
              </a:rPr>
              <a:t>AUTRES PROJETS : Chagnon</a:t>
            </a:r>
            <a:endParaRPr sz="1000">
              <a:solidFill>
                <a:schemeClr val="dk1"/>
              </a:solidFill>
              <a:latin typeface="Rubik"/>
              <a:ea typeface="Rubik"/>
              <a:cs typeface="Rubik"/>
              <a:sym typeface="Rubik"/>
            </a:endParaRPr>
          </a:p>
          <a:p>
            <a:pPr indent="0" lvl="0" marL="0" rtl="0" algn="l">
              <a:spcBef>
                <a:spcPts val="0"/>
              </a:spcBef>
              <a:spcAft>
                <a:spcPts val="0"/>
              </a:spcAft>
              <a:buNone/>
            </a:pPr>
            <a:r>
              <a:t/>
            </a:r>
            <a:endParaRPr sz="1000">
              <a:solidFill>
                <a:schemeClr val="dk1"/>
              </a:solidFill>
              <a:latin typeface="Rubik"/>
              <a:ea typeface="Rubik"/>
              <a:cs typeface="Rubik"/>
              <a:sym typeface="Rubik"/>
            </a:endParaRPr>
          </a:p>
          <a:p>
            <a:pPr indent="0" lvl="0" marL="0" rtl="0" algn="l">
              <a:spcBef>
                <a:spcPts val="0"/>
              </a:spcBef>
              <a:spcAft>
                <a:spcPts val="0"/>
              </a:spcAft>
              <a:buNone/>
            </a:pPr>
            <a:r>
              <a:rPr lang="fr-CA" sz="1050">
                <a:solidFill>
                  <a:srgbClr val="202124"/>
                </a:solidFill>
                <a:latin typeface="Roboto"/>
                <a:ea typeface="Roboto"/>
                <a:cs typeface="Roboto"/>
                <a:sym typeface="Roboto"/>
              </a:rPr>
              <a:t>La démarche, réalisée en partenariat avec la Fondation Chagnon, a pour objectif de bonifier l’approche de dynamisation des cœurs de collectivité proposée par Rues principales afin de tenir compte, de façon plus concrète, des populations vulnérables qui habitent dans tous les types de centralités qu’on retrouve au Québec. À terme, Rues principales pourra soutenir le dynamisme des cœurs de collectivité autour d’une vision inclusive, équitable et durable, afin d’y accroître les effets bénéfiques, mais aussi de minimiser les conséquences potentiellement négatives, en particulier pour les familles défavorisées.</a:t>
            </a:r>
            <a:endParaRPr sz="1000">
              <a:solidFill>
                <a:schemeClr val="dk1"/>
              </a:solidFill>
              <a:latin typeface="Rubik"/>
              <a:ea typeface="Rubik"/>
              <a:cs typeface="Rubik"/>
              <a:sym typeface="Rubik"/>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f66473d5d3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f66473d5d3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a:t>Collègues : Joé, Charlotte, Catherine / Christian Petit / Flora et Jérôme / Christian Savard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f66473d5d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f66473d5d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a:t>En d’autres mots, ils sont des pierres d’une fondation que l’on érige pour argumenter, bâtir une idée. Dans le cas qui nous intéresse, dire que “le développement durable est mieux qu’un développement pas durable” est un lieu commun. “des coeurs de collectivités dynamiques contribuent au développement durable de nos communautés” serait alors une prémisse probable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f66473d5d3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f66473d5d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fb0c889a6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fb0c889a6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fb0c889a6e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fb0c889a6e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a:t>Expliquer G15+</a:t>
            </a:r>
            <a:endParaRPr/>
          </a:p>
          <a:p>
            <a:pPr indent="0" lvl="0" marL="0" rtl="0" algn="l">
              <a:spcBef>
                <a:spcPts val="0"/>
              </a:spcBef>
              <a:spcAft>
                <a:spcPts val="0"/>
              </a:spcAft>
              <a:buNone/>
            </a:pPr>
            <a:r>
              <a:rPr lang="fr-CA"/>
              <a:t>MISER SUR NOS LIEUX COMMUNS, EN FAIRE DES LIEUX D’EXCEPTION, EN FAIRE UNE OEUVRE COLLECTIVE ET MOBILISATRICE, UN PROJET PHARE POUR LA COLLECTIVITÉ, DES LIEUX QU’ON A LE GOÛT D’HABITER AU QUOTIDIEN. </a:t>
            </a:r>
            <a:br>
              <a:rPr lang="fr-CA"/>
            </a:br>
            <a:br>
              <a:rPr lang="fr-CA"/>
            </a:br>
            <a:r>
              <a:rPr lang="fr-CA"/>
              <a:t>Notre Salut n’est pas dans le virtuel ou l’achat en ligne. On a besoin de ces lieux qui connecte les gens. de ces lieux où l’on prend le temps, de ces lieux qui nous font sentir qu’on appartient à plus grand que soi. Il y a plusieurs types de lieux qui peuvent jouer ce rôle, mais dans le mix, il doit y avoir ces lieux du quotidien : le centre du village.</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Question est : comment faire en sorte que nos coeurs de collectivités sont habités au quotidien ?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f66473d5d3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f66473d5d3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fb0c889a6e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fb0c889a6e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fb0c889a6e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fb0c889a6e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fb0c889a6e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fb0c889a6e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 name="Shape 53"/>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4" name="Shape 54"/>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 name="Shape 55"/>
        <p:cNvGrpSpPr/>
        <p:nvPr/>
      </p:nvGrpSpPr>
      <p:grpSpPr>
        <a:xfrm>
          <a:off x="0" y="0"/>
          <a:ext cx="0" cy="0"/>
          <a:chOff x="0" y="0"/>
          <a:chExt cx="0" cy="0"/>
        </a:xfrm>
      </p:grpSpPr>
      <p:sp>
        <p:nvSpPr>
          <p:cNvPr id="56" name="Google Shape;56;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C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1.jpg"/><Relationship Id="rId4" Type="http://schemas.openxmlformats.org/officeDocument/2006/relationships/image" Target="../media/image6.jpg"/><Relationship Id="rId5" Type="http://schemas.openxmlformats.org/officeDocument/2006/relationships/image" Target="../media/image1.png"/><Relationship Id="rId6" Type="http://schemas.openxmlformats.org/officeDocument/2006/relationships/image" Target="../media/image20.png"/><Relationship Id="rId7"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3.jp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4.jp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17.png"/><Relationship Id="rId6"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pic>
        <p:nvPicPr>
          <p:cNvPr id="61" name="Google Shape;61;p17"/>
          <p:cNvPicPr preferRelativeResize="0"/>
          <p:nvPr/>
        </p:nvPicPr>
        <p:blipFill rotWithShape="1">
          <a:blip r:embed="rId3">
            <a:alphaModFix/>
          </a:blip>
          <a:srcRect b="0" l="0" r="0" t="0"/>
          <a:stretch/>
        </p:blipFill>
        <p:spPr>
          <a:xfrm>
            <a:off x="0" y="1006925"/>
            <a:ext cx="9144000" cy="413657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26"/>
          <p:cNvPicPr preferRelativeResize="0"/>
          <p:nvPr/>
        </p:nvPicPr>
        <p:blipFill>
          <a:blip r:embed="rId3">
            <a:alphaModFix/>
          </a:blip>
          <a:stretch>
            <a:fillRect/>
          </a:stretch>
        </p:blipFill>
        <p:spPr>
          <a:xfrm>
            <a:off x="4712525" y="1456775"/>
            <a:ext cx="2127473" cy="1595601"/>
          </a:xfrm>
          <a:prstGeom prst="rect">
            <a:avLst/>
          </a:prstGeom>
          <a:noFill/>
          <a:ln>
            <a:noFill/>
          </a:ln>
        </p:spPr>
      </p:pic>
      <p:pic>
        <p:nvPicPr>
          <p:cNvPr id="146" name="Google Shape;146;p26"/>
          <p:cNvPicPr preferRelativeResize="0"/>
          <p:nvPr/>
        </p:nvPicPr>
        <p:blipFill>
          <a:blip r:embed="rId4">
            <a:alphaModFix/>
          </a:blip>
          <a:stretch>
            <a:fillRect/>
          </a:stretch>
        </p:blipFill>
        <p:spPr>
          <a:xfrm>
            <a:off x="4712492" y="2948550"/>
            <a:ext cx="2127483" cy="1595624"/>
          </a:xfrm>
          <a:prstGeom prst="rect">
            <a:avLst/>
          </a:prstGeom>
          <a:noFill/>
          <a:ln>
            <a:noFill/>
          </a:ln>
        </p:spPr>
      </p:pic>
      <p:sp>
        <p:nvSpPr>
          <p:cNvPr id="147" name="Google Shape;147;p26"/>
          <p:cNvSpPr/>
          <p:nvPr/>
        </p:nvSpPr>
        <p:spPr>
          <a:xfrm rot="-5400000">
            <a:off x="462600" y="-89725"/>
            <a:ext cx="204600" cy="1129800"/>
          </a:xfrm>
          <a:prstGeom prst="rect">
            <a:avLst/>
          </a:prstGeom>
          <a:solidFill>
            <a:srgbClr val="003C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6"/>
          <p:cNvSpPr txBox="1"/>
          <p:nvPr/>
        </p:nvSpPr>
        <p:spPr>
          <a:xfrm>
            <a:off x="1129800" y="240275"/>
            <a:ext cx="6912000" cy="4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sz="2000">
                <a:latin typeface="Rubik"/>
                <a:ea typeface="Rubik"/>
                <a:cs typeface="Rubik"/>
                <a:sym typeface="Rubik"/>
              </a:rPr>
              <a:t>À LA RECHERCHE DE L’IDENTITÉ</a:t>
            </a:r>
            <a:endParaRPr sz="2000">
              <a:solidFill>
                <a:srgbClr val="000000"/>
              </a:solidFill>
              <a:latin typeface="Rubik Light"/>
              <a:ea typeface="Rubik Light"/>
              <a:cs typeface="Rubik Light"/>
              <a:sym typeface="Rubik Light"/>
            </a:endParaRPr>
          </a:p>
        </p:txBody>
      </p:sp>
      <p:grpSp>
        <p:nvGrpSpPr>
          <p:cNvPr id="149" name="Google Shape;149;p26"/>
          <p:cNvGrpSpPr/>
          <p:nvPr/>
        </p:nvGrpSpPr>
        <p:grpSpPr>
          <a:xfrm>
            <a:off x="8554939" y="4420330"/>
            <a:ext cx="466200" cy="769800"/>
            <a:chOff x="8604489" y="4422455"/>
            <a:chExt cx="466200" cy="769800"/>
          </a:xfrm>
        </p:grpSpPr>
        <p:pic>
          <p:nvPicPr>
            <p:cNvPr id="150" name="Google Shape;150;p26"/>
            <p:cNvPicPr preferRelativeResize="0"/>
            <p:nvPr/>
          </p:nvPicPr>
          <p:blipFill rotWithShape="1">
            <a:blip r:embed="rId5">
              <a:alphaModFix/>
            </a:blip>
            <a:srcRect b="13885" l="23174" r="21961" t="15770"/>
            <a:stretch/>
          </p:blipFill>
          <p:spPr>
            <a:xfrm>
              <a:off x="8604500" y="4622700"/>
              <a:ext cx="216497" cy="369300"/>
            </a:xfrm>
            <a:prstGeom prst="rect">
              <a:avLst/>
            </a:prstGeom>
            <a:noFill/>
            <a:ln>
              <a:noFill/>
            </a:ln>
          </p:spPr>
        </p:pic>
        <p:sp>
          <p:nvSpPr>
            <p:cNvPr id="151" name="Google Shape;151;p26"/>
            <p:cNvSpPr txBox="1"/>
            <p:nvPr/>
          </p:nvSpPr>
          <p:spPr>
            <a:xfrm>
              <a:off x="8604489" y="4422455"/>
              <a:ext cx="466200" cy="7698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CA" sz="1000">
                  <a:solidFill>
                    <a:srgbClr val="595959"/>
                  </a:solidFill>
                  <a:latin typeface="Calibri"/>
                  <a:ea typeface="Calibri"/>
                  <a:cs typeface="Calibri"/>
                  <a:sym typeface="Calibri"/>
                </a:rPr>
                <a:t>‹#›</a:t>
              </a:fld>
              <a:endParaRPr sz="1000">
                <a:solidFill>
                  <a:srgbClr val="595959"/>
                </a:solidFill>
                <a:latin typeface="Calibri"/>
                <a:ea typeface="Calibri"/>
                <a:cs typeface="Calibri"/>
                <a:sym typeface="Calibri"/>
              </a:endParaRPr>
            </a:p>
          </p:txBody>
        </p:sp>
      </p:grpSp>
      <p:pic>
        <p:nvPicPr>
          <p:cNvPr id="152" name="Google Shape;152;p26"/>
          <p:cNvPicPr preferRelativeResize="0"/>
          <p:nvPr/>
        </p:nvPicPr>
        <p:blipFill>
          <a:blip r:embed="rId6">
            <a:alphaModFix/>
          </a:blip>
          <a:stretch>
            <a:fillRect/>
          </a:stretch>
        </p:blipFill>
        <p:spPr>
          <a:xfrm>
            <a:off x="249650" y="1456775"/>
            <a:ext cx="4322351" cy="3087397"/>
          </a:xfrm>
          <a:prstGeom prst="rect">
            <a:avLst/>
          </a:prstGeom>
          <a:noFill/>
          <a:ln>
            <a:noFill/>
          </a:ln>
        </p:spPr>
      </p:pic>
      <p:sp>
        <p:nvSpPr>
          <p:cNvPr id="153" name="Google Shape;153;p26"/>
          <p:cNvSpPr txBox="1"/>
          <p:nvPr/>
        </p:nvSpPr>
        <p:spPr>
          <a:xfrm>
            <a:off x="2932500" y="4115525"/>
            <a:ext cx="1639500" cy="461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CA" sz="900">
                <a:solidFill>
                  <a:srgbClr val="FFFFFF"/>
                </a:solidFill>
                <a:latin typeface="Rubik Light"/>
                <a:ea typeface="Rubik Light"/>
                <a:cs typeface="Rubik Light"/>
                <a:sym typeface="Rubik Light"/>
              </a:rPr>
              <a:t>Passages insolites</a:t>
            </a:r>
            <a:endParaRPr sz="900">
              <a:solidFill>
                <a:srgbClr val="FFFFFF"/>
              </a:solidFill>
              <a:latin typeface="Rubik Light"/>
              <a:ea typeface="Rubik Light"/>
              <a:cs typeface="Rubik Light"/>
              <a:sym typeface="Rubik Light"/>
            </a:endParaRPr>
          </a:p>
          <a:p>
            <a:pPr indent="0" lvl="0" marL="0" rtl="0" algn="r">
              <a:spcBef>
                <a:spcPts val="0"/>
              </a:spcBef>
              <a:spcAft>
                <a:spcPts val="0"/>
              </a:spcAft>
              <a:buNone/>
            </a:pPr>
            <a:r>
              <a:rPr lang="fr-CA" sz="900">
                <a:solidFill>
                  <a:srgbClr val="FFFFFF"/>
                </a:solidFill>
                <a:latin typeface="Rubik Light"/>
                <a:ea typeface="Rubik Light"/>
                <a:cs typeface="Rubik Light"/>
                <a:sym typeface="Rubik Light"/>
              </a:rPr>
              <a:t>Crédits : Exmuro</a:t>
            </a:r>
            <a:endParaRPr sz="900">
              <a:solidFill>
                <a:srgbClr val="FFFFFF"/>
              </a:solidFill>
              <a:latin typeface="Rubik Light"/>
              <a:ea typeface="Rubik Light"/>
              <a:cs typeface="Rubik Light"/>
              <a:sym typeface="Rubik Light"/>
            </a:endParaRPr>
          </a:p>
        </p:txBody>
      </p:sp>
      <p:sp>
        <p:nvSpPr>
          <p:cNvPr id="154" name="Google Shape;154;p26"/>
          <p:cNvSpPr txBox="1"/>
          <p:nvPr/>
        </p:nvSpPr>
        <p:spPr>
          <a:xfrm>
            <a:off x="249650" y="1102775"/>
            <a:ext cx="2826900" cy="354000"/>
          </a:xfrm>
          <a:prstGeom prst="rect">
            <a:avLst/>
          </a:prstGeom>
          <a:noFill/>
          <a:ln>
            <a:noFill/>
          </a:ln>
        </p:spPr>
        <p:txBody>
          <a:bodyPr anchorCtr="0" anchor="t" bIns="91425" lIns="91425" spcFirstLastPara="1" rIns="91425" wrap="square" tIns="91425">
            <a:spAutoFit/>
          </a:bodyPr>
          <a:lstStyle/>
          <a:p>
            <a:pPr indent="0" lvl="0" marL="0" marR="370800" rtl="0" algn="l">
              <a:spcBef>
                <a:spcPts val="1200"/>
              </a:spcBef>
              <a:spcAft>
                <a:spcPts val="900"/>
              </a:spcAft>
              <a:buNone/>
            </a:pPr>
            <a:r>
              <a:rPr lang="fr-CA" sz="1100">
                <a:latin typeface="Rubik"/>
                <a:ea typeface="Rubik"/>
                <a:cs typeface="Rubik"/>
                <a:sym typeface="Rubik"/>
              </a:rPr>
              <a:t>Des inspirations...</a:t>
            </a:r>
            <a:endParaRPr sz="1100">
              <a:solidFill>
                <a:srgbClr val="000000"/>
              </a:solidFill>
              <a:latin typeface="Rubik"/>
              <a:ea typeface="Rubik"/>
              <a:cs typeface="Rubik"/>
              <a:sym typeface="Rubik"/>
            </a:endParaRPr>
          </a:p>
        </p:txBody>
      </p:sp>
      <p:sp>
        <p:nvSpPr>
          <p:cNvPr id="155" name="Google Shape;155;p26"/>
          <p:cNvSpPr txBox="1"/>
          <p:nvPr/>
        </p:nvSpPr>
        <p:spPr>
          <a:xfrm>
            <a:off x="4712500" y="1102775"/>
            <a:ext cx="2904600" cy="354000"/>
          </a:xfrm>
          <a:prstGeom prst="rect">
            <a:avLst/>
          </a:prstGeom>
          <a:noFill/>
          <a:ln>
            <a:noFill/>
          </a:ln>
        </p:spPr>
        <p:txBody>
          <a:bodyPr anchorCtr="0" anchor="t" bIns="91425" lIns="91425" spcFirstLastPara="1" rIns="91425" wrap="square" tIns="91425">
            <a:spAutoFit/>
          </a:bodyPr>
          <a:lstStyle/>
          <a:p>
            <a:pPr indent="0" lvl="0" marL="0" marR="370800" rtl="0" algn="l">
              <a:spcBef>
                <a:spcPts val="1200"/>
              </a:spcBef>
              <a:spcAft>
                <a:spcPts val="900"/>
              </a:spcAft>
              <a:buNone/>
            </a:pPr>
            <a:r>
              <a:rPr lang="fr-CA" sz="1100">
                <a:latin typeface="Rubik"/>
                <a:ea typeface="Rubik"/>
                <a:cs typeface="Rubik"/>
                <a:sym typeface="Rubik"/>
              </a:rPr>
              <a:t>À la réalisation</a:t>
            </a:r>
            <a:endParaRPr sz="1100">
              <a:solidFill>
                <a:srgbClr val="000000"/>
              </a:solidFill>
              <a:latin typeface="Rubik"/>
              <a:ea typeface="Rubik"/>
              <a:cs typeface="Rubik"/>
              <a:sym typeface="Rubik"/>
            </a:endParaRPr>
          </a:p>
        </p:txBody>
      </p:sp>
      <p:pic>
        <p:nvPicPr>
          <p:cNvPr id="156" name="Google Shape;156;p26"/>
          <p:cNvPicPr preferRelativeResize="0"/>
          <p:nvPr/>
        </p:nvPicPr>
        <p:blipFill>
          <a:blip r:embed="rId7">
            <a:alphaModFix/>
          </a:blip>
          <a:stretch>
            <a:fillRect/>
          </a:stretch>
        </p:blipFill>
        <p:spPr>
          <a:xfrm>
            <a:off x="6839999" y="1456775"/>
            <a:ext cx="1994063" cy="26587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7"/>
          <p:cNvPicPr preferRelativeResize="0"/>
          <p:nvPr/>
        </p:nvPicPr>
        <p:blipFill>
          <a:blip r:embed="rId3">
            <a:alphaModFix/>
          </a:blip>
          <a:stretch>
            <a:fillRect/>
          </a:stretch>
        </p:blipFill>
        <p:spPr>
          <a:xfrm>
            <a:off x="3324975" y="862475"/>
            <a:ext cx="5499223" cy="3665240"/>
          </a:xfrm>
          <a:prstGeom prst="rect">
            <a:avLst/>
          </a:prstGeom>
          <a:noFill/>
          <a:ln>
            <a:noFill/>
          </a:ln>
        </p:spPr>
      </p:pic>
      <p:sp>
        <p:nvSpPr>
          <p:cNvPr id="162" name="Google Shape;162;p27"/>
          <p:cNvSpPr/>
          <p:nvPr/>
        </p:nvSpPr>
        <p:spPr>
          <a:xfrm rot="-5400000">
            <a:off x="462600" y="-89725"/>
            <a:ext cx="204600" cy="1129800"/>
          </a:xfrm>
          <a:prstGeom prst="rect">
            <a:avLst/>
          </a:prstGeom>
          <a:solidFill>
            <a:srgbClr val="003C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7"/>
          <p:cNvSpPr txBox="1"/>
          <p:nvPr/>
        </p:nvSpPr>
        <p:spPr>
          <a:xfrm>
            <a:off x="1129800" y="240275"/>
            <a:ext cx="6912000" cy="4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sz="2000">
                <a:latin typeface="Rubik"/>
                <a:ea typeface="Rubik"/>
                <a:cs typeface="Rubik"/>
                <a:sym typeface="Rubik"/>
              </a:rPr>
              <a:t>À LA RECHERCHE DE L’IDENTITÉ</a:t>
            </a:r>
            <a:endParaRPr sz="2000">
              <a:solidFill>
                <a:srgbClr val="000000"/>
              </a:solidFill>
              <a:latin typeface="Rubik Light"/>
              <a:ea typeface="Rubik Light"/>
              <a:cs typeface="Rubik Light"/>
              <a:sym typeface="Rubik Light"/>
            </a:endParaRPr>
          </a:p>
        </p:txBody>
      </p:sp>
      <p:grpSp>
        <p:nvGrpSpPr>
          <p:cNvPr id="164" name="Google Shape;164;p27"/>
          <p:cNvGrpSpPr/>
          <p:nvPr/>
        </p:nvGrpSpPr>
        <p:grpSpPr>
          <a:xfrm>
            <a:off x="8554939" y="4420330"/>
            <a:ext cx="466200" cy="769800"/>
            <a:chOff x="8604489" y="4422455"/>
            <a:chExt cx="466200" cy="769800"/>
          </a:xfrm>
        </p:grpSpPr>
        <p:pic>
          <p:nvPicPr>
            <p:cNvPr id="165" name="Google Shape;165;p27"/>
            <p:cNvPicPr preferRelativeResize="0"/>
            <p:nvPr/>
          </p:nvPicPr>
          <p:blipFill rotWithShape="1">
            <a:blip r:embed="rId4">
              <a:alphaModFix/>
            </a:blip>
            <a:srcRect b="13885" l="23174" r="21961" t="15770"/>
            <a:stretch/>
          </p:blipFill>
          <p:spPr>
            <a:xfrm>
              <a:off x="8604500" y="4622700"/>
              <a:ext cx="216497" cy="369300"/>
            </a:xfrm>
            <a:prstGeom prst="rect">
              <a:avLst/>
            </a:prstGeom>
            <a:noFill/>
            <a:ln>
              <a:noFill/>
            </a:ln>
          </p:spPr>
        </p:pic>
        <p:sp>
          <p:nvSpPr>
            <p:cNvPr id="166" name="Google Shape;166;p27"/>
            <p:cNvSpPr txBox="1"/>
            <p:nvPr/>
          </p:nvSpPr>
          <p:spPr>
            <a:xfrm>
              <a:off x="8604489" y="4422455"/>
              <a:ext cx="466200" cy="7698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CA" sz="1000">
                  <a:solidFill>
                    <a:srgbClr val="595959"/>
                  </a:solidFill>
                  <a:latin typeface="Calibri"/>
                  <a:ea typeface="Calibri"/>
                  <a:cs typeface="Calibri"/>
                  <a:sym typeface="Calibri"/>
                </a:rPr>
                <a:t>‹#›</a:t>
              </a:fld>
              <a:endParaRPr sz="1000">
                <a:solidFill>
                  <a:srgbClr val="595959"/>
                </a:solidFill>
                <a:latin typeface="Calibri"/>
                <a:ea typeface="Calibri"/>
                <a:cs typeface="Calibri"/>
                <a:sym typeface="Calibri"/>
              </a:endParaRPr>
            </a:p>
          </p:txBody>
        </p:sp>
      </p:grpSp>
      <p:sp>
        <p:nvSpPr>
          <p:cNvPr id="167" name="Google Shape;167;p27"/>
          <p:cNvSpPr/>
          <p:nvPr/>
        </p:nvSpPr>
        <p:spPr>
          <a:xfrm flipH="1">
            <a:off x="273200" y="3331275"/>
            <a:ext cx="2799000" cy="576600"/>
          </a:xfrm>
          <a:prstGeom prst="round1Rect">
            <a:avLst>
              <a:gd fmla="val 16667" name="adj"/>
            </a:avLst>
          </a:prstGeom>
          <a:solidFill>
            <a:srgbClr val="FFFFFF"/>
          </a:solidFill>
          <a:ln cap="flat" cmpd="sng" w="9525">
            <a:solidFill>
              <a:srgbClr val="F2CB57"/>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rPr lang="fr-CA" sz="1200">
                <a:latin typeface="Calibri"/>
                <a:ea typeface="Calibri"/>
                <a:cs typeface="Calibri"/>
                <a:sym typeface="Calibri"/>
              </a:rPr>
              <a:t>Un lieu de rassemblement du quotidien</a:t>
            </a:r>
            <a:endParaRPr sz="1200">
              <a:latin typeface="Calibri"/>
              <a:ea typeface="Calibri"/>
              <a:cs typeface="Calibri"/>
              <a:sym typeface="Calibri"/>
            </a:endParaRPr>
          </a:p>
        </p:txBody>
      </p:sp>
      <p:sp>
        <p:nvSpPr>
          <p:cNvPr id="168" name="Google Shape;168;p27"/>
          <p:cNvSpPr txBox="1"/>
          <p:nvPr/>
        </p:nvSpPr>
        <p:spPr>
          <a:xfrm>
            <a:off x="345675" y="3058350"/>
            <a:ext cx="2826900" cy="354000"/>
          </a:xfrm>
          <a:prstGeom prst="rect">
            <a:avLst/>
          </a:prstGeom>
          <a:noFill/>
          <a:ln>
            <a:noFill/>
          </a:ln>
        </p:spPr>
        <p:txBody>
          <a:bodyPr anchorCtr="0" anchor="t" bIns="91425" lIns="91425" spcFirstLastPara="1" rIns="91425" wrap="square" tIns="91425">
            <a:spAutoFit/>
          </a:bodyPr>
          <a:lstStyle/>
          <a:p>
            <a:pPr indent="0" lvl="0" marL="0" marR="370800" rtl="0" algn="l">
              <a:spcBef>
                <a:spcPts val="1200"/>
              </a:spcBef>
              <a:spcAft>
                <a:spcPts val="900"/>
              </a:spcAft>
              <a:buNone/>
            </a:pPr>
            <a:r>
              <a:rPr lang="fr-CA" sz="1100">
                <a:latin typeface="Rubik Medium"/>
                <a:ea typeface="Rubik Medium"/>
                <a:cs typeface="Rubik Medium"/>
                <a:sym typeface="Rubik Medium"/>
              </a:rPr>
              <a:t>KÉNOGAMI</a:t>
            </a:r>
            <a:endParaRPr sz="1100">
              <a:solidFill>
                <a:srgbClr val="000000"/>
              </a:solidFill>
              <a:latin typeface="Rubik Medium"/>
              <a:ea typeface="Rubik Medium"/>
              <a:cs typeface="Rubik Medium"/>
              <a:sym typeface="Rubik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8"/>
          <p:cNvSpPr/>
          <p:nvPr/>
        </p:nvSpPr>
        <p:spPr>
          <a:xfrm rot="-5400000">
            <a:off x="462600" y="-89725"/>
            <a:ext cx="204600" cy="1129800"/>
          </a:xfrm>
          <a:prstGeom prst="rect">
            <a:avLst/>
          </a:prstGeom>
          <a:solidFill>
            <a:srgbClr val="003C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8"/>
          <p:cNvSpPr txBox="1"/>
          <p:nvPr/>
        </p:nvSpPr>
        <p:spPr>
          <a:xfrm>
            <a:off x="1129800" y="240275"/>
            <a:ext cx="6912000" cy="4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sz="2000">
                <a:latin typeface="Rubik"/>
                <a:ea typeface="Rubik"/>
                <a:cs typeface="Rubik"/>
                <a:sym typeface="Rubik"/>
              </a:rPr>
              <a:t>À LA RECHERCHE DE L’IDENTITÉ</a:t>
            </a:r>
            <a:endParaRPr sz="2000">
              <a:solidFill>
                <a:srgbClr val="000000"/>
              </a:solidFill>
              <a:latin typeface="Rubik Light"/>
              <a:ea typeface="Rubik Light"/>
              <a:cs typeface="Rubik Light"/>
              <a:sym typeface="Rubik Light"/>
            </a:endParaRPr>
          </a:p>
        </p:txBody>
      </p:sp>
      <p:grpSp>
        <p:nvGrpSpPr>
          <p:cNvPr id="175" name="Google Shape;175;p28"/>
          <p:cNvGrpSpPr/>
          <p:nvPr/>
        </p:nvGrpSpPr>
        <p:grpSpPr>
          <a:xfrm>
            <a:off x="8554939" y="4420330"/>
            <a:ext cx="466200" cy="769800"/>
            <a:chOff x="8604489" y="4422455"/>
            <a:chExt cx="466200" cy="769800"/>
          </a:xfrm>
        </p:grpSpPr>
        <p:pic>
          <p:nvPicPr>
            <p:cNvPr id="176" name="Google Shape;176;p28"/>
            <p:cNvPicPr preferRelativeResize="0"/>
            <p:nvPr/>
          </p:nvPicPr>
          <p:blipFill rotWithShape="1">
            <a:blip r:embed="rId3">
              <a:alphaModFix/>
            </a:blip>
            <a:srcRect b="13885" l="23174" r="21961" t="15770"/>
            <a:stretch/>
          </p:blipFill>
          <p:spPr>
            <a:xfrm>
              <a:off x="8604500" y="4622700"/>
              <a:ext cx="216497" cy="369300"/>
            </a:xfrm>
            <a:prstGeom prst="rect">
              <a:avLst/>
            </a:prstGeom>
            <a:noFill/>
            <a:ln>
              <a:noFill/>
            </a:ln>
          </p:spPr>
        </p:pic>
        <p:sp>
          <p:nvSpPr>
            <p:cNvPr id="177" name="Google Shape;177;p28"/>
            <p:cNvSpPr txBox="1"/>
            <p:nvPr/>
          </p:nvSpPr>
          <p:spPr>
            <a:xfrm>
              <a:off x="8604489" y="4422455"/>
              <a:ext cx="466200" cy="7698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CA" sz="1000">
                  <a:solidFill>
                    <a:srgbClr val="595959"/>
                  </a:solidFill>
                  <a:latin typeface="Calibri"/>
                  <a:ea typeface="Calibri"/>
                  <a:cs typeface="Calibri"/>
                  <a:sym typeface="Calibri"/>
                </a:rPr>
                <a:t>‹#›</a:t>
              </a:fld>
              <a:endParaRPr sz="1000">
                <a:solidFill>
                  <a:srgbClr val="595959"/>
                </a:solidFill>
                <a:latin typeface="Calibri"/>
                <a:ea typeface="Calibri"/>
                <a:cs typeface="Calibri"/>
                <a:sym typeface="Calibri"/>
              </a:endParaRPr>
            </a:p>
          </p:txBody>
        </p:sp>
      </p:grpSp>
      <p:sp>
        <p:nvSpPr>
          <p:cNvPr id="178" name="Google Shape;178;p28"/>
          <p:cNvSpPr/>
          <p:nvPr/>
        </p:nvSpPr>
        <p:spPr>
          <a:xfrm flipH="1">
            <a:off x="273200" y="3331275"/>
            <a:ext cx="2799000" cy="576600"/>
          </a:xfrm>
          <a:prstGeom prst="round1Rect">
            <a:avLst>
              <a:gd fmla="val 16667" name="adj"/>
            </a:avLst>
          </a:prstGeom>
          <a:solidFill>
            <a:srgbClr val="FFFFFF"/>
          </a:solidFill>
          <a:ln cap="flat" cmpd="sng" w="9525">
            <a:solidFill>
              <a:srgbClr val="F2CB57"/>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rPr lang="fr-CA" sz="1200">
                <a:latin typeface="Calibri"/>
                <a:ea typeface="Calibri"/>
                <a:cs typeface="Calibri"/>
                <a:sym typeface="Calibri"/>
              </a:rPr>
              <a:t>De la nécessité de repositionner la rue St-Dominique</a:t>
            </a:r>
            <a:endParaRPr sz="1200">
              <a:latin typeface="Calibri"/>
              <a:ea typeface="Calibri"/>
              <a:cs typeface="Calibri"/>
              <a:sym typeface="Calibri"/>
            </a:endParaRPr>
          </a:p>
        </p:txBody>
      </p:sp>
      <p:sp>
        <p:nvSpPr>
          <p:cNvPr id="179" name="Google Shape;179;p28"/>
          <p:cNvSpPr txBox="1"/>
          <p:nvPr/>
        </p:nvSpPr>
        <p:spPr>
          <a:xfrm>
            <a:off x="345675" y="3058350"/>
            <a:ext cx="2826900" cy="354000"/>
          </a:xfrm>
          <a:prstGeom prst="rect">
            <a:avLst/>
          </a:prstGeom>
          <a:noFill/>
          <a:ln>
            <a:noFill/>
          </a:ln>
        </p:spPr>
        <p:txBody>
          <a:bodyPr anchorCtr="0" anchor="t" bIns="91425" lIns="91425" spcFirstLastPara="1" rIns="91425" wrap="square" tIns="91425">
            <a:spAutoFit/>
          </a:bodyPr>
          <a:lstStyle/>
          <a:p>
            <a:pPr indent="0" lvl="0" marL="0" marR="370800" rtl="0" algn="l">
              <a:spcBef>
                <a:spcPts val="1200"/>
              </a:spcBef>
              <a:spcAft>
                <a:spcPts val="900"/>
              </a:spcAft>
              <a:buNone/>
            </a:pPr>
            <a:r>
              <a:rPr lang="fr-CA" sz="1100">
                <a:latin typeface="Rubik Medium"/>
                <a:ea typeface="Rubik Medium"/>
                <a:cs typeface="Rubik Medium"/>
                <a:sym typeface="Rubik Medium"/>
              </a:rPr>
              <a:t>JONQUIÈRE</a:t>
            </a:r>
            <a:endParaRPr sz="1100">
              <a:solidFill>
                <a:srgbClr val="000000"/>
              </a:solidFill>
              <a:latin typeface="Rubik Medium"/>
              <a:ea typeface="Rubik Medium"/>
              <a:cs typeface="Rubik Medium"/>
              <a:sym typeface="Rubik Medium"/>
            </a:endParaRPr>
          </a:p>
        </p:txBody>
      </p:sp>
      <p:pic>
        <p:nvPicPr>
          <p:cNvPr id="180" name="Google Shape;180;p28"/>
          <p:cNvPicPr preferRelativeResize="0"/>
          <p:nvPr/>
        </p:nvPicPr>
        <p:blipFill>
          <a:blip r:embed="rId4">
            <a:alphaModFix/>
          </a:blip>
          <a:stretch>
            <a:fillRect/>
          </a:stretch>
        </p:blipFill>
        <p:spPr>
          <a:xfrm>
            <a:off x="3172575" y="744678"/>
            <a:ext cx="5382374" cy="41602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9"/>
          <p:cNvSpPr/>
          <p:nvPr/>
        </p:nvSpPr>
        <p:spPr>
          <a:xfrm rot="-5400000">
            <a:off x="462600" y="-89725"/>
            <a:ext cx="204600" cy="1129800"/>
          </a:xfrm>
          <a:prstGeom prst="rect">
            <a:avLst/>
          </a:prstGeom>
          <a:solidFill>
            <a:srgbClr val="003C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9"/>
          <p:cNvSpPr txBox="1"/>
          <p:nvPr/>
        </p:nvSpPr>
        <p:spPr>
          <a:xfrm>
            <a:off x="1129800" y="240275"/>
            <a:ext cx="7590300" cy="4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sz="2000">
                <a:latin typeface="Rubik"/>
                <a:ea typeface="Rubik"/>
                <a:cs typeface="Rubik"/>
                <a:sym typeface="Rubik"/>
              </a:rPr>
              <a:t>L’INNOVATION COMMERCIALE SUR LES RUES PRINCIPALES</a:t>
            </a:r>
            <a:endParaRPr sz="2000">
              <a:solidFill>
                <a:srgbClr val="000000"/>
              </a:solidFill>
              <a:latin typeface="Rubik Light"/>
              <a:ea typeface="Rubik Light"/>
              <a:cs typeface="Rubik Light"/>
              <a:sym typeface="Rubik Light"/>
            </a:endParaRPr>
          </a:p>
        </p:txBody>
      </p:sp>
      <p:grpSp>
        <p:nvGrpSpPr>
          <p:cNvPr id="187" name="Google Shape;187;p29"/>
          <p:cNvGrpSpPr/>
          <p:nvPr/>
        </p:nvGrpSpPr>
        <p:grpSpPr>
          <a:xfrm>
            <a:off x="8554939" y="4420330"/>
            <a:ext cx="466200" cy="769800"/>
            <a:chOff x="8604489" y="4422455"/>
            <a:chExt cx="466200" cy="769800"/>
          </a:xfrm>
        </p:grpSpPr>
        <p:pic>
          <p:nvPicPr>
            <p:cNvPr id="188" name="Google Shape;188;p29"/>
            <p:cNvPicPr preferRelativeResize="0"/>
            <p:nvPr/>
          </p:nvPicPr>
          <p:blipFill rotWithShape="1">
            <a:blip r:embed="rId3">
              <a:alphaModFix/>
            </a:blip>
            <a:srcRect b="13885" l="23174" r="21961" t="15770"/>
            <a:stretch/>
          </p:blipFill>
          <p:spPr>
            <a:xfrm>
              <a:off x="8604500" y="4622700"/>
              <a:ext cx="216497" cy="369300"/>
            </a:xfrm>
            <a:prstGeom prst="rect">
              <a:avLst/>
            </a:prstGeom>
            <a:noFill/>
            <a:ln>
              <a:noFill/>
            </a:ln>
          </p:spPr>
        </p:pic>
        <p:sp>
          <p:nvSpPr>
            <p:cNvPr id="189" name="Google Shape;189;p29"/>
            <p:cNvSpPr txBox="1"/>
            <p:nvPr/>
          </p:nvSpPr>
          <p:spPr>
            <a:xfrm>
              <a:off x="8604489" y="4422455"/>
              <a:ext cx="466200" cy="7698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CA" sz="1000">
                  <a:solidFill>
                    <a:srgbClr val="595959"/>
                  </a:solidFill>
                  <a:latin typeface="Calibri"/>
                  <a:ea typeface="Calibri"/>
                  <a:cs typeface="Calibri"/>
                  <a:sym typeface="Calibri"/>
                </a:rPr>
                <a:t>‹#›</a:t>
              </a:fld>
              <a:endParaRPr sz="1000">
                <a:solidFill>
                  <a:srgbClr val="595959"/>
                </a:solidFill>
                <a:latin typeface="Calibri"/>
                <a:ea typeface="Calibri"/>
                <a:cs typeface="Calibri"/>
                <a:sym typeface="Calibri"/>
              </a:endParaRPr>
            </a:p>
          </p:txBody>
        </p:sp>
      </p:grpSp>
      <p:sp>
        <p:nvSpPr>
          <p:cNvPr id="190" name="Google Shape;190;p29"/>
          <p:cNvSpPr/>
          <p:nvPr/>
        </p:nvSpPr>
        <p:spPr>
          <a:xfrm flipH="1">
            <a:off x="273200" y="3331275"/>
            <a:ext cx="2799000" cy="576600"/>
          </a:xfrm>
          <a:prstGeom prst="round1Rect">
            <a:avLst>
              <a:gd fmla="val 16667" name="adj"/>
            </a:avLst>
          </a:prstGeom>
          <a:solidFill>
            <a:srgbClr val="FFFFFF"/>
          </a:solidFill>
          <a:ln cap="flat" cmpd="sng" w="9525">
            <a:solidFill>
              <a:srgbClr val="F2CB57"/>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rPr lang="fr-CA" sz="1200">
                <a:latin typeface="Calibri"/>
                <a:ea typeface="Calibri"/>
                <a:cs typeface="Calibri"/>
                <a:sym typeface="Calibri"/>
              </a:rPr>
              <a:t>Le centre-ville : un pôle d’innovation commerciale ?</a:t>
            </a:r>
            <a:endParaRPr sz="1200">
              <a:latin typeface="Calibri"/>
              <a:ea typeface="Calibri"/>
              <a:cs typeface="Calibri"/>
              <a:sym typeface="Calibri"/>
            </a:endParaRPr>
          </a:p>
        </p:txBody>
      </p:sp>
      <p:sp>
        <p:nvSpPr>
          <p:cNvPr id="191" name="Google Shape;191;p29"/>
          <p:cNvSpPr txBox="1"/>
          <p:nvPr/>
        </p:nvSpPr>
        <p:spPr>
          <a:xfrm>
            <a:off x="345675" y="3058350"/>
            <a:ext cx="2826900" cy="354000"/>
          </a:xfrm>
          <a:prstGeom prst="rect">
            <a:avLst/>
          </a:prstGeom>
          <a:noFill/>
          <a:ln>
            <a:noFill/>
          </a:ln>
        </p:spPr>
        <p:txBody>
          <a:bodyPr anchorCtr="0" anchor="t" bIns="91425" lIns="91425" spcFirstLastPara="1" rIns="91425" wrap="square" tIns="91425">
            <a:spAutoFit/>
          </a:bodyPr>
          <a:lstStyle/>
          <a:p>
            <a:pPr indent="0" lvl="0" marL="0" marR="370800" rtl="0" algn="l">
              <a:spcBef>
                <a:spcPts val="1200"/>
              </a:spcBef>
              <a:spcAft>
                <a:spcPts val="900"/>
              </a:spcAft>
              <a:buNone/>
            </a:pPr>
            <a:r>
              <a:rPr lang="fr-CA" sz="1100">
                <a:latin typeface="Rubik Medium"/>
                <a:ea typeface="Rubik Medium"/>
                <a:cs typeface="Rubik Medium"/>
                <a:sym typeface="Rubik Medium"/>
              </a:rPr>
              <a:t>CENTRE-VILLE DE GATINEAU</a:t>
            </a:r>
            <a:endParaRPr sz="1100">
              <a:solidFill>
                <a:srgbClr val="000000"/>
              </a:solidFill>
              <a:latin typeface="Rubik Medium"/>
              <a:ea typeface="Rubik Medium"/>
              <a:cs typeface="Rubik Medium"/>
              <a:sym typeface="Rubik Medium"/>
            </a:endParaRPr>
          </a:p>
        </p:txBody>
      </p:sp>
      <p:pic>
        <p:nvPicPr>
          <p:cNvPr id="192" name="Google Shape;192;p29"/>
          <p:cNvPicPr preferRelativeResize="0"/>
          <p:nvPr/>
        </p:nvPicPr>
        <p:blipFill rotWithShape="1">
          <a:blip r:embed="rId4">
            <a:alphaModFix/>
          </a:blip>
          <a:srcRect b="0" l="0" r="7859" t="0"/>
          <a:stretch/>
        </p:blipFill>
        <p:spPr>
          <a:xfrm>
            <a:off x="3318450" y="744675"/>
            <a:ext cx="5111101" cy="41602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30"/>
          <p:cNvPicPr preferRelativeResize="0"/>
          <p:nvPr/>
        </p:nvPicPr>
        <p:blipFill rotWithShape="1">
          <a:blip r:embed="rId3">
            <a:alphaModFix/>
          </a:blip>
          <a:srcRect b="10415" l="6260" r="23237" t="-3577"/>
          <a:stretch/>
        </p:blipFill>
        <p:spPr>
          <a:xfrm>
            <a:off x="2507150" y="475450"/>
            <a:ext cx="6636851" cy="4668050"/>
          </a:xfrm>
          <a:prstGeom prst="rect">
            <a:avLst/>
          </a:prstGeom>
          <a:noFill/>
          <a:ln>
            <a:noFill/>
          </a:ln>
        </p:spPr>
      </p:pic>
      <p:sp>
        <p:nvSpPr>
          <p:cNvPr id="198" name="Google Shape;198;p30"/>
          <p:cNvSpPr/>
          <p:nvPr/>
        </p:nvSpPr>
        <p:spPr>
          <a:xfrm rot="-5400000">
            <a:off x="462600" y="-89725"/>
            <a:ext cx="204600" cy="1129800"/>
          </a:xfrm>
          <a:prstGeom prst="rect">
            <a:avLst/>
          </a:prstGeom>
          <a:solidFill>
            <a:srgbClr val="003C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0"/>
          <p:cNvSpPr txBox="1"/>
          <p:nvPr/>
        </p:nvSpPr>
        <p:spPr>
          <a:xfrm>
            <a:off x="1129800" y="240275"/>
            <a:ext cx="7536300" cy="4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sz="2000">
                <a:latin typeface="Rubik"/>
                <a:ea typeface="Rubik"/>
                <a:cs typeface="Rubik"/>
                <a:sym typeface="Rubik"/>
              </a:rPr>
              <a:t>DES RUES ET DES ESPACES PUBLICS CONVIVIAUX ET SÉCURITAIRES</a:t>
            </a:r>
            <a:endParaRPr sz="2000">
              <a:solidFill>
                <a:srgbClr val="000000"/>
              </a:solidFill>
              <a:latin typeface="Rubik Light"/>
              <a:ea typeface="Rubik Light"/>
              <a:cs typeface="Rubik Light"/>
              <a:sym typeface="Rubik Light"/>
            </a:endParaRPr>
          </a:p>
        </p:txBody>
      </p:sp>
      <p:grpSp>
        <p:nvGrpSpPr>
          <p:cNvPr id="200" name="Google Shape;200;p30"/>
          <p:cNvGrpSpPr/>
          <p:nvPr/>
        </p:nvGrpSpPr>
        <p:grpSpPr>
          <a:xfrm>
            <a:off x="8554939" y="4420330"/>
            <a:ext cx="466200" cy="769800"/>
            <a:chOff x="8604489" y="4422455"/>
            <a:chExt cx="466200" cy="769800"/>
          </a:xfrm>
        </p:grpSpPr>
        <p:pic>
          <p:nvPicPr>
            <p:cNvPr id="201" name="Google Shape;201;p30"/>
            <p:cNvPicPr preferRelativeResize="0"/>
            <p:nvPr/>
          </p:nvPicPr>
          <p:blipFill rotWithShape="1">
            <a:blip r:embed="rId4">
              <a:alphaModFix/>
            </a:blip>
            <a:srcRect b="13885" l="23174" r="21961" t="15770"/>
            <a:stretch/>
          </p:blipFill>
          <p:spPr>
            <a:xfrm>
              <a:off x="8604500" y="4622700"/>
              <a:ext cx="216497" cy="369300"/>
            </a:xfrm>
            <a:prstGeom prst="rect">
              <a:avLst/>
            </a:prstGeom>
            <a:noFill/>
            <a:ln>
              <a:noFill/>
            </a:ln>
          </p:spPr>
        </p:pic>
        <p:sp>
          <p:nvSpPr>
            <p:cNvPr id="202" name="Google Shape;202;p30"/>
            <p:cNvSpPr txBox="1"/>
            <p:nvPr/>
          </p:nvSpPr>
          <p:spPr>
            <a:xfrm>
              <a:off x="8604489" y="4422455"/>
              <a:ext cx="466200" cy="7698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CA" sz="1000">
                  <a:solidFill>
                    <a:srgbClr val="595959"/>
                  </a:solidFill>
                  <a:latin typeface="Calibri"/>
                  <a:ea typeface="Calibri"/>
                  <a:cs typeface="Calibri"/>
                  <a:sym typeface="Calibri"/>
                </a:rPr>
                <a:t>‹#›</a:t>
              </a:fld>
              <a:endParaRPr sz="1000">
                <a:solidFill>
                  <a:srgbClr val="595959"/>
                </a:solidFill>
                <a:latin typeface="Calibri"/>
                <a:ea typeface="Calibri"/>
                <a:cs typeface="Calibri"/>
                <a:sym typeface="Calibri"/>
              </a:endParaRPr>
            </a:p>
          </p:txBody>
        </p:sp>
      </p:grpSp>
      <p:sp>
        <p:nvSpPr>
          <p:cNvPr id="203" name="Google Shape;203;p30"/>
          <p:cNvSpPr/>
          <p:nvPr/>
        </p:nvSpPr>
        <p:spPr>
          <a:xfrm flipH="1">
            <a:off x="273200" y="3331275"/>
            <a:ext cx="2799000" cy="872100"/>
          </a:xfrm>
          <a:prstGeom prst="round1Rect">
            <a:avLst>
              <a:gd fmla="val 16667" name="adj"/>
            </a:avLst>
          </a:prstGeom>
          <a:solidFill>
            <a:srgbClr val="FFFFFF"/>
          </a:solidFill>
          <a:ln cap="flat" cmpd="sng" w="9525">
            <a:solidFill>
              <a:srgbClr val="F2CB57"/>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rPr lang="fr-CA" sz="1200">
                <a:latin typeface="Calibri"/>
                <a:ea typeface="Calibri"/>
                <a:cs typeface="Calibri"/>
                <a:sym typeface="Calibri"/>
              </a:rPr>
              <a:t>Aménagement hivernal du parc de la Culture </a:t>
            </a:r>
            <a:endParaRPr sz="1200">
              <a:latin typeface="Calibri"/>
              <a:ea typeface="Calibri"/>
              <a:cs typeface="Calibri"/>
              <a:sym typeface="Calibri"/>
            </a:endParaRPr>
          </a:p>
          <a:p>
            <a:pPr indent="-166199" lvl="0" marL="719999" rtl="0" algn="l">
              <a:spcBef>
                <a:spcPts val="0"/>
              </a:spcBef>
              <a:spcAft>
                <a:spcPts val="0"/>
              </a:spcAft>
              <a:buSzPts val="1200"/>
              <a:buFont typeface="Calibri"/>
              <a:buChar char="➔"/>
            </a:pPr>
            <a:r>
              <a:rPr lang="fr-CA" sz="1200">
                <a:latin typeface="Calibri"/>
                <a:ea typeface="Calibri"/>
                <a:cs typeface="Calibri"/>
                <a:sym typeface="Calibri"/>
              </a:rPr>
              <a:t>Projet en partenariat avec EN TEMPS ET LIEU</a:t>
            </a:r>
            <a:endParaRPr sz="1200">
              <a:latin typeface="Calibri"/>
              <a:ea typeface="Calibri"/>
              <a:cs typeface="Calibri"/>
              <a:sym typeface="Calibri"/>
            </a:endParaRPr>
          </a:p>
        </p:txBody>
      </p:sp>
      <p:sp>
        <p:nvSpPr>
          <p:cNvPr id="204" name="Google Shape;204;p30"/>
          <p:cNvSpPr txBox="1"/>
          <p:nvPr/>
        </p:nvSpPr>
        <p:spPr>
          <a:xfrm>
            <a:off x="345675" y="3058350"/>
            <a:ext cx="2826900" cy="354000"/>
          </a:xfrm>
          <a:prstGeom prst="rect">
            <a:avLst/>
          </a:prstGeom>
          <a:noFill/>
          <a:ln>
            <a:noFill/>
          </a:ln>
        </p:spPr>
        <p:txBody>
          <a:bodyPr anchorCtr="0" anchor="t" bIns="91425" lIns="91425" spcFirstLastPara="1" rIns="91425" wrap="square" tIns="91425">
            <a:spAutoFit/>
          </a:bodyPr>
          <a:lstStyle/>
          <a:p>
            <a:pPr indent="0" lvl="0" marL="0" marR="370800" rtl="0" algn="l">
              <a:spcBef>
                <a:spcPts val="1200"/>
              </a:spcBef>
              <a:spcAft>
                <a:spcPts val="900"/>
              </a:spcAft>
              <a:buNone/>
            </a:pPr>
            <a:r>
              <a:rPr lang="fr-CA" sz="1100">
                <a:latin typeface="Rubik Medium"/>
                <a:ea typeface="Rubik Medium"/>
                <a:cs typeface="Rubik Medium"/>
                <a:sym typeface="Rubik Medium"/>
              </a:rPr>
              <a:t>AYER’S CLIFF</a:t>
            </a:r>
            <a:endParaRPr sz="1100">
              <a:solidFill>
                <a:srgbClr val="000000"/>
              </a:solidFill>
              <a:latin typeface="Rubik Medium"/>
              <a:ea typeface="Rubik Medium"/>
              <a:cs typeface="Rubik Medium"/>
              <a:sym typeface="Rubik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1"/>
          <p:cNvSpPr/>
          <p:nvPr/>
        </p:nvSpPr>
        <p:spPr>
          <a:xfrm rot="-5400000">
            <a:off x="462600" y="-89725"/>
            <a:ext cx="204600" cy="1129800"/>
          </a:xfrm>
          <a:prstGeom prst="rect">
            <a:avLst/>
          </a:prstGeom>
          <a:solidFill>
            <a:srgbClr val="003C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1"/>
          <p:cNvSpPr txBox="1"/>
          <p:nvPr/>
        </p:nvSpPr>
        <p:spPr>
          <a:xfrm>
            <a:off x="1129800" y="240275"/>
            <a:ext cx="7536300" cy="4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sz="2000">
                <a:latin typeface="Rubik"/>
                <a:ea typeface="Rubik"/>
                <a:cs typeface="Rubik"/>
                <a:sym typeface="Rubik"/>
              </a:rPr>
              <a:t>DES CŒURS DE COLLECTIVITÉ INCLUSIFS ET ÉQUITABLES</a:t>
            </a:r>
            <a:endParaRPr sz="2000">
              <a:solidFill>
                <a:srgbClr val="000000"/>
              </a:solidFill>
              <a:latin typeface="Rubik Light"/>
              <a:ea typeface="Rubik Light"/>
              <a:cs typeface="Rubik Light"/>
              <a:sym typeface="Rubik Light"/>
            </a:endParaRPr>
          </a:p>
        </p:txBody>
      </p:sp>
      <p:grpSp>
        <p:nvGrpSpPr>
          <p:cNvPr id="211" name="Google Shape;211;p31"/>
          <p:cNvGrpSpPr/>
          <p:nvPr/>
        </p:nvGrpSpPr>
        <p:grpSpPr>
          <a:xfrm>
            <a:off x="8554939" y="4420330"/>
            <a:ext cx="466200" cy="769800"/>
            <a:chOff x="8604489" y="4422455"/>
            <a:chExt cx="466200" cy="769800"/>
          </a:xfrm>
        </p:grpSpPr>
        <p:pic>
          <p:nvPicPr>
            <p:cNvPr id="212" name="Google Shape;212;p31"/>
            <p:cNvPicPr preferRelativeResize="0"/>
            <p:nvPr/>
          </p:nvPicPr>
          <p:blipFill rotWithShape="1">
            <a:blip r:embed="rId3">
              <a:alphaModFix/>
            </a:blip>
            <a:srcRect b="13885" l="23174" r="21961" t="15770"/>
            <a:stretch/>
          </p:blipFill>
          <p:spPr>
            <a:xfrm>
              <a:off x="8604500" y="4622700"/>
              <a:ext cx="216497" cy="369300"/>
            </a:xfrm>
            <a:prstGeom prst="rect">
              <a:avLst/>
            </a:prstGeom>
            <a:noFill/>
            <a:ln>
              <a:noFill/>
            </a:ln>
          </p:spPr>
        </p:pic>
        <p:sp>
          <p:nvSpPr>
            <p:cNvPr id="213" name="Google Shape;213;p31"/>
            <p:cNvSpPr txBox="1"/>
            <p:nvPr/>
          </p:nvSpPr>
          <p:spPr>
            <a:xfrm>
              <a:off x="8604489" y="4422455"/>
              <a:ext cx="466200" cy="7698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CA" sz="1000">
                  <a:solidFill>
                    <a:srgbClr val="595959"/>
                  </a:solidFill>
                  <a:latin typeface="Calibri"/>
                  <a:ea typeface="Calibri"/>
                  <a:cs typeface="Calibri"/>
                  <a:sym typeface="Calibri"/>
                </a:rPr>
                <a:t>‹#›</a:t>
              </a:fld>
              <a:endParaRPr sz="1000">
                <a:solidFill>
                  <a:srgbClr val="595959"/>
                </a:solidFill>
                <a:latin typeface="Calibri"/>
                <a:ea typeface="Calibri"/>
                <a:cs typeface="Calibri"/>
                <a:sym typeface="Calibri"/>
              </a:endParaRPr>
            </a:p>
          </p:txBody>
        </p:sp>
      </p:grpSp>
      <p:sp>
        <p:nvSpPr>
          <p:cNvPr id="214" name="Google Shape;214;p31"/>
          <p:cNvSpPr/>
          <p:nvPr/>
        </p:nvSpPr>
        <p:spPr>
          <a:xfrm flipH="1">
            <a:off x="273200" y="3331275"/>
            <a:ext cx="2799000" cy="1164000"/>
          </a:xfrm>
          <a:prstGeom prst="round1Rect">
            <a:avLst>
              <a:gd fmla="val 16667" name="adj"/>
            </a:avLst>
          </a:prstGeom>
          <a:solidFill>
            <a:srgbClr val="FFFFFF"/>
          </a:solidFill>
          <a:ln cap="flat" cmpd="sng" w="9525">
            <a:solidFill>
              <a:srgbClr val="F2CB57"/>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rPr lang="fr-CA" sz="1200">
                <a:latin typeface="Calibri"/>
                <a:ea typeface="Calibri"/>
                <a:cs typeface="Calibri"/>
                <a:sym typeface="Calibri"/>
              </a:rPr>
              <a:t>Soutenir le dynamisme des cœurs de collectivité québécois </a:t>
            </a:r>
            <a:endParaRPr sz="1200">
              <a:latin typeface="Calibri"/>
              <a:ea typeface="Calibri"/>
              <a:cs typeface="Calibri"/>
              <a:sym typeface="Calibri"/>
            </a:endParaRPr>
          </a:p>
          <a:p>
            <a:pPr indent="0" lvl="0" marL="457200" rtl="0" algn="l">
              <a:spcBef>
                <a:spcPts val="0"/>
              </a:spcBef>
              <a:spcAft>
                <a:spcPts val="0"/>
              </a:spcAft>
              <a:buNone/>
            </a:pPr>
            <a:r>
              <a:rPr lang="fr-CA" sz="1200">
                <a:latin typeface="Calibri"/>
                <a:ea typeface="Calibri"/>
                <a:cs typeface="Calibri"/>
                <a:sym typeface="Calibri"/>
              </a:rPr>
              <a:t>autour d’une vision inclusive, équitable et durable</a:t>
            </a:r>
            <a:endParaRPr sz="1200">
              <a:latin typeface="Calibri"/>
              <a:ea typeface="Calibri"/>
              <a:cs typeface="Calibri"/>
              <a:sym typeface="Calibri"/>
            </a:endParaRPr>
          </a:p>
          <a:p>
            <a:pPr indent="-166199" lvl="0" marL="719999" rtl="0" algn="l">
              <a:spcBef>
                <a:spcPts val="0"/>
              </a:spcBef>
              <a:spcAft>
                <a:spcPts val="0"/>
              </a:spcAft>
              <a:buSzPts val="1200"/>
              <a:buFont typeface="Calibri"/>
              <a:buChar char="➔"/>
            </a:pPr>
            <a:r>
              <a:rPr lang="fr-CA" sz="1200">
                <a:latin typeface="Calibri"/>
                <a:ea typeface="Calibri"/>
                <a:cs typeface="Calibri"/>
                <a:sym typeface="Calibri"/>
              </a:rPr>
              <a:t>Projet financé par la Fondation Chagnon</a:t>
            </a:r>
            <a:endParaRPr sz="1200">
              <a:latin typeface="Calibri"/>
              <a:ea typeface="Calibri"/>
              <a:cs typeface="Calibri"/>
              <a:sym typeface="Calibri"/>
            </a:endParaRPr>
          </a:p>
        </p:txBody>
      </p:sp>
      <p:sp>
        <p:nvSpPr>
          <p:cNvPr id="215" name="Google Shape;215;p31"/>
          <p:cNvSpPr txBox="1"/>
          <p:nvPr/>
        </p:nvSpPr>
        <p:spPr>
          <a:xfrm>
            <a:off x="345675" y="3058350"/>
            <a:ext cx="2826900" cy="354000"/>
          </a:xfrm>
          <a:prstGeom prst="rect">
            <a:avLst/>
          </a:prstGeom>
          <a:noFill/>
          <a:ln>
            <a:noFill/>
          </a:ln>
        </p:spPr>
        <p:txBody>
          <a:bodyPr anchorCtr="0" anchor="t" bIns="91425" lIns="91425" spcFirstLastPara="1" rIns="91425" wrap="square" tIns="91425">
            <a:spAutoFit/>
          </a:bodyPr>
          <a:lstStyle/>
          <a:p>
            <a:pPr indent="0" lvl="0" marL="0" marR="370800" rtl="0" algn="l">
              <a:spcBef>
                <a:spcPts val="1200"/>
              </a:spcBef>
              <a:spcAft>
                <a:spcPts val="900"/>
              </a:spcAft>
              <a:buNone/>
            </a:pPr>
            <a:r>
              <a:t/>
            </a:r>
            <a:endParaRPr sz="1100">
              <a:solidFill>
                <a:srgbClr val="000000"/>
              </a:solidFill>
              <a:latin typeface="Rubik Medium"/>
              <a:ea typeface="Rubik Medium"/>
              <a:cs typeface="Rubik Medium"/>
              <a:sym typeface="Rubik Medium"/>
            </a:endParaRPr>
          </a:p>
        </p:txBody>
      </p:sp>
      <p:pic>
        <p:nvPicPr>
          <p:cNvPr id="216" name="Google Shape;216;p31"/>
          <p:cNvPicPr preferRelativeResize="0"/>
          <p:nvPr/>
        </p:nvPicPr>
        <p:blipFill>
          <a:blip r:embed="rId4">
            <a:alphaModFix/>
          </a:blip>
          <a:stretch>
            <a:fillRect/>
          </a:stretch>
        </p:blipFill>
        <p:spPr>
          <a:xfrm>
            <a:off x="3324975" y="862475"/>
            <a:ext cx="5077565" cy="38081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32"/>
          <p:cNvPicPr preferRelativeResize="0"/>
          <p:nvPr/>
        </p:nvPicPr>
        <p:blipFill>
          <a:blip r:embed="rId3">
            <a:alphaModFix/>
          </a:blip>
          <a:stretch>
            <a:fillRect/>
          </a:stretch>
        </p:blipFill>
        <p:spPr>
          <a:xfrm>
            <a:off x="2697750" y="1278163"/>
            <a:ext cx="1831019" cy="1831027"/>
          </a:xfrm>
          <a:prstGeom prst="rect">
            <a:avLst/>
          </a:prstGeom>
          <a:noFill/>
          <a:ln>
            <a:noFill/>
          </a:ln>
        </p:spPr>
      </p:pic>
      <p:pic>
        <p:nvPicPr>
          <p:cNvPr id="222" name="Google Shape;222;p32"/>
          <p:cNvPicPr preferRelativeResize="0"/>
          <p:nvPr/>
        </p:nvPicPr>
        <p:blipFill>
          <a:blip r:embed="rId4">
            <a:alphaModFix/>
          </a:blip>
          <a:stretch>
            <a:fillRect/>
          </a:stretch>
        </p:blipFill>
        <p:spPr>
          <a:xfrm>
            <a:off x="4743359" y="1278163"/>
            <a:ext cx="1847319" cy="1841894"/>
          </a:xfrm>
          <a:prstGeom prst="rect">
            <a:avLst/>
          </a:prstGeom>
          <a:noFill/>
          <a:ln>
            <a:noFill/>
          </a:ln>
        </p:spPr>
      </p:pic>
      <p:pic>
        <p:nvPicPr>
          <p:cNvPr id="223" name="Google Shape;223;p32"/>
          <p:cNvPicPr preferRelativeResize="0"/>
          <p:nvPr/>
        </p:nvPicPr>
        <p:blipFill>
          <a:blip r:embed="rId5">
            <a:alphaModFix/>
          </a:blip>
          <a:stretch>
            <a:fillRect/>
          </a:stretch>
        </p:blipFill>
        <p:spPr>
          <a:xfrm>
            <a:off x="641291" y="1278163"/>
            <a:ext cx="1841886" cy="1841895"/>
          </a:xfrm>
          <a:prstGeom prst="rect">
            <a:avLst/>
          </a:prstGeom>
          <a:noFill/>
          <a:ln>
            <a:noFill/>
          </a:ln>
        </p:spPr>
      </p:pic>
      <p:pic>
        <p:nvPicPr>
          <p:cNvPr id="224" name="Google Shape;224;p32"/>
          <p:cNvPicPr preferRelativeResize="0"/>
          <p:nvPr/>
        </p:nvPicPr>
        <p:blipFill>
          <a:blip r:embed="rId6">
            <a:alphaModFix/>
          </a:blip>
          <a:stretch>
            <a:fillRect/>
          </a:stretch>
        </p:blipFill>
        <p:spPr>
          <a:xfrm>
            <a:off x="6733039" y="1278163"/>
            <a:ext cx="1841886" cy="1841895"/>
          </a:xfrm>
          <a:prstGeom prst="rect">
            <a:avLst/>
          </a:prstGeom>
          <a:noFill/>
          <a:ln>
            <a:noFill/>
          </a:ln>
        </p:spPr>
      </p:pic>
      <p:sp>
        <p:nvSpPr>
          <p:cNvPr id="225" name="Google Shape;225;p32"/>
          <p:cNvSpPr txBox="1"/>
          <p:nvPr/>
        </p:nvSpPr>
        <p:spPr>
          <a:xfrm>
            <a:off x="2697763" y="3280338"/>
            <a:ext cx="18309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1300">
                <a:solidFill>
                  <a:srgbClr val="003C6F"/>
                </a:solidFill>
                <a:latin typeface="Rubik Medium"/>
                <a:ea typeface="Rubik Medium"/>
                <a:cs typeface="Rubik Medium"/>
                <a:sym typeface="Rubik Medium"/>
              </a:rPr>
              <a:t>SERVICES CONSEILS</a:t>
            </a:r>
            <a:endParaRPr sz="1600">
              <a:solidFill>
                <a:srgbClr val="003C6F"/>
              </a:solidFill>
              <a:latin typeface="Rubik Medium"/>
              <a:ea typeface="Rubik Medium"/>
              <a:cs typeface="Rubik Medium"/>
              <a:sym typeface="Rubik Medium"/>
            </a:endParaRPr>
          </a:p>
        </p:txBody>
      </p:sp>
      <p:sp>
        <p:nvSpPr>
          <p:cNvPr id="226" name="Google Shape;226;p32"/>
          <p:cNvSpPr txBox="1"/>
          <p:nvPr/>
        </p:nvSpPr>
        <p:spPr>
          <a:xfrm>
            <a:off x="4751575" y="3280338"/>
            <a:ext cx="18309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1300">
                <a:solidFill>
                  <a:srgbClr val="003C6F"/>
                </a:solidFill>
                <a:latin typeface="Rubik Medium"/>
                <a:ea typeface="Rubik Medium"/>
                <a:cs typeface="Rubik Medium"/>
                <a:sym typeface="Rubik Medium"/>
              </a:rPr>
              <a:t>PROJETS SPÉCIAUX</a:t>
            </a:r>
            <a:endParaRPr sz="1600">
              <a:solidFill>
                <a:srgbClr val="003C6F"/>
              </a:solidFill>
              <a:latin typeface="Rubik Medium"/>
              <a:ea typeface="Rubik Medium"/>
              <a:cs typeface="Rubik Medium"/>
              <a:sym typeface="Rubik Medium"/>
            </a:endParaRPr>
          </a:p>
        </p:txBody>
      </p:sp>
      <p:sp>
        <p:nvSpPr>
          <p:cNvPr id="227" name="Google Shape;227;p32"/>
          <p:cNvSpPr txBox="1"/>
          <p:nvPr/>
        </p:nvSpPr>
        <p:spPr>
          <a:xfrm>
            <a:off x="646775" y="3280338"/>
            <a:ext cx="18309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1300">
                <a:solidFill>
                  <a:srgbClr val="003C6F"/>
                </a:solidFill>
                <a:latin typeface="Rubik Medium"/>
                <a:ea typeface="Rubik Medium"/>
                <a:cs typeface="Rubik Medium"/>
                <a:sym typeface="Rubik Medium"/>
              </a:rPr>
              <a:t>RÉSEAU RUES PRINCIPALES</a:t>
            </a:r>
            <a:endParaRPr sz="1600">
              <a:solidFill>
                <a:srgbClr val="003C6F"/>
              </a:solidFill>
              <a:latin typeface="Rubik Medium"/>
              <a:ea typeface="Rubik Medium"/>
              <a:cs typeface="Rubik Medium"/>
              <a:sym typeface="Rubik Medium"/>
            </a:endParaRPr>
          </a:p>
        </p:txBody>
      </p:sp>
      <p:sp>
        <p:nvSpPr>
          <p:cNvPr id="228" name="Google Shape;228;p32"/>
          <p:cNvSpPr txBox="1"/>
          <p:nvPr/>
        </p:nvSpPr>
        <p:spPr>
          <a:xfrm>
            <a:off x="6741225" y="3280338"/>
            <a:ext cx="18309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1300">
                <a:solidFill>
                  <a:srgbClr val="003C6F"/>
                </a:solidFill>
                <a:latin typeface="Rubik Medium"/>
                <a:ea typeface="Rubik Medium"/>
                <a:cs typeface="Rubik Medium"/>
                <a:sym typeface="Rubik Medium"/>
              </a:rPr>
              <a:t>FORMATIONS</a:t>
            </a:r>
            <a:endParaRPr sz="1600">
              <a:solidFill>
                <a:srgbClr val="003C6F"/>
              </a:solidFill>
              <a:latin typeface="Rubik Medium"/>
              <a:ea typeface="Rubik Medium"/>
              <a:cs typeface="Rubik Medium"/>
              <a:sym typeface="Rubik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pic>
        <p:nvPicPr>
          <p:cNvPr id="66" name="Google Shape;66;p18"/>
          <p:cNvPicPr preferRelativeResize="0"/>
          <p:nvPr/>
        </p:nvPicPr>
        <p:blipFill>
          <a:blip r:embed="rId3">
            <a:alphaModFix/>
          </a:blip>
          <a:stretch>
            <a:fillRect/>
          </a:stretch>
        </p:blipFill>
        <p:spPr>
          <a:xfrm>
            <a:off x="530316" y="735350"/>
            <a:ext cx="4041684" cy="3672800"/>
          </a:xfrm>
          <a:prstGeom prst="rect">
            <a:avLst/>
          </a:prstGeom>
          <a:noFill/>
          <a:ln>
            <a:noFill/>
          </a:ln>
        </p:spPr>
      </p:pic>
      <p:sp>
        <p:nvSpPr>
          <p:cNvPr id="67" name="Google Shape;67;p18"/>
          <p:cNvSpPr txBox="1"/>
          <p:nvPr/>
        </p:nvSpPr>
        <p:spPr>
          <a:xfrm>
            <a:off x="475450" y="4408150"/>
            <a:ext cx="40416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000">
                <a:latin typeface="Rubik"/>
                <a:ea typeface="Rubik"/>
                <a:cs typeface="Rubik"/>
                <a:sym typeface="Rubik"/>
              </a:rPr>
              <a:t>Source image : Institut Aristote</a:t>
            </a:r>
            <a:endParaRPr sz="1000">
              <a:latin typeface="Rubik"/>
              <a:ea typeface="Rubik"/>
              <a:cs typeface="Rubik"/>
              <a:sym typeface="Rubik"/>
            </a:endParaRPr>
          </a:p>
          <a:p>
            <a:pPr indent="0" lvl="0" marL="0" rtl="0" algn="l">
              <a:spcBef>
                <a:spcPts val="0"/>
              </a:spcBef>
              <a:spcAft>
                <a:spcPts val="0"/>
              </a:spcAft>
              <a:buNone/>
            </a:pPr>
            <a:r>
              <a:rPr lang="fr-CA" sz="1000">
                <a:latin typeface="Rubik"/>
                <a:ea typeface="Rubik"/>
                <a:cs typeface="Rubik"/>
                <a:sym typeface="Rubik"/>
              </a:rPr>
              <a:t>Source texte : Cf. E. Thionville. De la théorie des lieux communs dans les Topiques d’Aristote</a:t>
            </a:r>
            <a:endParaRPr sz="1000">
              <a:latin typeface="Rubik"/>
              <a:ea typeface="Rubik"/>
              <a:cs typeface="Rubik"/>
              <a:sym typeface="Rubik"/>
            </a:endParaRPr>
          </a:p>
        </p:txBody>
      </p:sp>
      <p:sp>
        <p:nvSpPr>
          <p:cNvPr id="68" name="Google Shape;68;p18"/>
          <p:cNvSpPr txBox="1"/>
          <p:nvPr/>
        </p:nvSpPr>
        <p:spPr>
          <a:xfrm>
            <a:off x="4851750" y="1740600"/>
            <a:ext cx="38253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400">
                <a:latin typeface="Rubik"/>
                <a:ea typeface="Rubik"/>
                <a:cs typeface="Rubik"/>
                <a:sym typeface="Rubik"/>
              </a:rPr>
              <a:t>“Les lieux communs sont le siège d’arguments servant à la constitution des prémisses probables”</a:t>
            </a:r>
            <a:endParaRPr sz="2400">
              <a:latin typeface="Rubik"/>
              <a:ea typeface="Rubik"/>
              <a:cs typeface="Rubik"/>
              <a:sym typeface="Rubik"/>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pic>
        <p:nvPicPr>
          <p:cNvPr id="73" name="Google Shape;73;p19"/>
          <p:cNvPicPr preferRelativeResize="0"/>
          <p:nvPr/>
        </p:nvPicPr>
        <p:blipFill>
          <a:blip r:embed="rId3">
            <a:alphaModFix/>
          </a:blip>
          <a:stretch>
            <a:fillRect/>
          </a:stretch>
        </p:blipFill>
        <p:spPr>
          <a:xfrm>
            <a:off x="0" y="0"/>
            <a:ext cx="9144000" cy="5486400"/>
          </a:xfrm>
          <a:prstGeom prst="rect">
            <a:avLst/>
          </a:prstGeom>
          <a:noFill/>
          <a:ln>
            <a:noFill/>
          </a:ln>
        </p:spPr>
      </p:pic>
      <p:sp>
        <p:nvSpPr>
          <p:cNvPr id="74" name="Google Shape;74;p19"/>
          <p:cNvSpPr/>
          <p:nvPr/>
        </p:nvSpPr>
        <p:spPr>
          <a:xfrm>
            <a:off x="3058000" y="2107100"/>
            <a:ext cx="5608200" cy="659100"/>
          </a:xfrm>
          <a:prstGeom prst="rect">
            <a:avLst/>
          </a:prstGeom>
          <a:noFill/>
          <a:ln cap="flat" cmpd="sng" w="38100">
            <a:solidFill>
              <a:srgbClr val="E9352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9"/>
          <p:cNvSpPr/>
          <p:nvPr/>
        </p:nvSpPr>
        <p:spPr>
          <a:xfrm>
            <a:off x="2323225" y="2237325"/>
            <a:ext cx="572700" cy="367500"/>
          </a:xfrm>
          <a:prstGeom prst="rightArrow">
            <a:avLst>
              <a:gd fmla="val 50000" name="adj1"/>
              <a:gd fmla="val 50000" name="adj2"/>
            </a:avLst>
          </a:prstGeom>
          <a:noFill/>
          <a:ln cap="flat" cmpd="sng" w="9525">
            <a:solidFill>
              <a:srgbClr val="E9352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20"/>
          <p:cNvSpPr txBox="1"/>
          <p:nvPr/>
        </p:nvSpPr>
        <p:spPr>
          <a:xfrm>
            <a:off x="475450" y="4331950"/>
            <a:ext cx="4041600" cy="82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000">
                <a:latin typeface="Rubik"/>
                <a:ea typeface="Rubik"/>
                <a:cs typeface="Rubik"/>
                <a:sym typeface="Rubik"/>
              </a:rPr>
              <a:t>Source image : La Jaune et la Rouge</a:t>
            </a:r>
            <a:endParaRPr sz="1000">
              <a:latin typeface="Rubik"/>
              <a:ea typeface="Rubik"/>
              <a:cs typeface="Rubik"/>
              <a:sym typeface="Rubik"/>
            </a:endParaRPr>
          </a:p>
          <a:p>
            <a:pPr indent="0" lvl="0" marL="0" rtl="0" algn="l">
              <a:spcBef>
                <a:spcPts val="0"/>
              </a:spcBef>
              <a:spcAft>
                <a:spcPts val="0"/>
              </a:spcAft>
              <a:buNone/>
            </a:pPr>
            <a:r>
              <a:rPr lang="fr-CA" sz="1000">
                <a:latin typeface="Rubik"/>
                <a:ea typeface="Rubik"/>
                <a:cs typeface="Rubik"/>
                <a:sym typeface="Rubik"/>
              </a:rPr>
              <a:t>Source texte : </a:t>
            </a:r>
            <a:r>
              <a:rPr lang="fr-CA" sz="1050">
                <a:solidFill>
                  <a:schemeClr val="dk1"/>
                </a:solidFill>
                <a:highlight>
                  <a:srgbClr val="FFFFFF"/>
                </a:highlight>
              </a:rPr>
              <a:t>Compagnon Antoine. Théorie du lieu commun. In: </a:t>
            </a:r>
            <a:r>
              <a:rPr i="1" lang="fr-CA" sz="1050">
                <a:solidFill>
                  <a:schemeClr val="dk1"/>
                </a:solidFill>
                <a:highlight>
                  <a:srgbClr val="FFFFFF"/>
                </a:highlight>
              </a:rPr>
              <a:t>Cahiers de l'Association internationale des études françaises</a:t>
            </a:r>
            <a:r>
              <a:rPr lang="fr-CA" sz="1050">
                <a:solidFill>
                  <a:schemeClr val="dk1"/>
                </a:solidFill>
                <a:highlight>
                  <a:srgbClr val="FFFFFF"/>
                </a:highlight>
              </a:rPr>
              <a:t>, 1997, n°49. pp. 23-37.</a:t>
            </a:r>
            <a:endParaRPr sz="1000">
              <a:latin typeface="Rubik"/>
              <a:ea typeface="Rubik"/>
              <a:cs typeface="Rubik"/>
              <a:sym typeface="Rubik"/>
            </a:endParaRPr>
          </a:p>
        </p:txBody>
      </p:sp>
      <p:sp>
        <p:nvSpPr>
          <p:cNvPr id="81" name="Google Shape;81;p20"/>
          <p:cNvSpPr txBox="1"/>
          <p:nvPr/>
        </p:nvSpPr>
        <p:spPr>
          <a:xfrm>
            <a:off x="4840950" y="1925250"/>
            <a:ext cx="36738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400">
                <a:latin typeface="Rubik"/>
                <a:ea typeface="Rubik"/>
                <a:cs typeface="Rubik"/>
                <a:sym typeface="Rubik"/>
              </a:rPr>
              <a:t>“Le lieu commun est un peu comme le phénix. On n’en a jamais fini avec lui”</a:t>
            </a:r>
            <a:endParaRPr sz="2400">
              <a:latin typeface="Rubik"/>
              <a:ea typeface="Rubik"/>
              <a:cs typeface="Rubik"/>
              <a:sym typeface="Rubik"/>
            </a:endParaRPr>
          </a:p>
        </p:txBody>
      </p:sp>
      <p:pic>
        <p:nvPicPr>
          <p:cNvPr id="82" name="Google Shape;82;p20"/>
          <p:cNvPicPr preferRelativeResize="0"/>
          <p:nvPr/>
        </p:nvPicPr>
        <p:blipFill>
          <a:blip r:embed="rId3">
            <a:alphaModFix/>
          </a:blip>
          <a:stretch>
            <a:fillRect/>
          </a:stretch>
        </p:blipFill>
        <p:spPr>
          <a:xfrm>
            <a:off x="529475" y="260450"/>
            <a:ext cx="3413450" cy="4096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p21"/>
          <p:cNvPicPr preferRelativeResize="0"/>
          <p:nvPr/>
        </p:nvPicPr>
        <p:blipFill rotWithShape="1">
          <a:blip r:embed="rId3">
            <a:alphaModFix/>
          </a:blip>
          <a:srcRect b="12450" l="0" r="0" t="12457"/>
          <a:stretch/>
        </p:blipFill>
        <p:spPr>
          <a:xfrm>
            <a:off x="0" y="0"/>
            <a:ext cx="9144002" cy="5143499"/>
          </a:xfrm>
          <a:prstGeom prst="rect">
            <a:avLst/>
          </a:prstGeom>
          <a:noFill/>
          <a:ln>
            <a:noFill/>
          </a:ln>
        </p:spPr>
      </p:pic>
      <p:sp>
        <p:nvSpPr>
          <p:cNvPr id="88" name="Google Shape;88;p21"/>
          <p:cNvSpPr txBox="1"/>
          <p:nvPr/>
        </p:nvSpPr>
        <p:spPr>
          <a:xfrm>
            <a:off x="219775" y="4773850"/>
            <a:ext cx="4418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fld id="{00000000-1234-1234-1234-123412341234}" type="slidenum">
              <a:rPr lang="fr-CA" sz="900">
                <a:solidFill>
                  <a:schemeClr val="dk2"/>
                </a:solidFill>
                <a:latin typeface="Rubik Medium"/>
                <a:ea typeface="Rubik Medium"/>
                <a:cs typeface="Rubik Medium"/>
                <a:sym typeface="Rubik Medium"/>
              </a:rPr>
              <a:t>‹#›</a:t>
            </a:fld>
            <a:r>
              <a:rPr lang="fr-CA" sz="900">
                <a:solidFill>
                  <a:schemeClr val="dk2"/>
                </a:solidFill>
                <a:latin typeface="Rubik Light"/>
                <a:ea typeface="Rubik Light"/>
                <a:cs typeface="Rubik Light"/>
                <a:sym typeface="Rubik Light"/>
              </a:rPr>
              <a:t> 	</a:t>
            </a:r>
            <a:endParaRPr sz="900">
              <a:solidFill>
                <a:schemeClr val="dk2"/>
              </a:solidFill>
              <a:latin typeface="Rubik Light"/>
              <a:ea typeface="Rubik Light"/>
              <a:cs typeface="Rubik Light"/>
              <a:sym typeface="Rubik Light"/>
            </a:endParaRPr>
          </a:p>
        </p:txBody>
      </p:sp>
      <p:sp>
        <p:nvSpPr>
          <p:cNvPr id="89" name="Google Shape;89;p21"/>
          <p:cNvSpPr/>
          <p:nvPr/>
        </p:nvSpPr>
        <p:spPr>
          <a:xfrm rot="-5400000">
            <a:off x="435750" y="-73900"/>
            <a:ext cx="243000" cy="1114500"/>
          </a:xfrm>
          <a:prstGeom prst="rect">
            <a:avLst/>
          </a:prstGeom>
          <a:solidFill>
            <a:srgbClr val="003C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1"/>
          <p:cNvSpPr txBox="1"/>
          <p:nvPr/>
        </p:nvSpPr>
        <p:spPr>
          <a:xfrm>
            <a:off x="1116000" y="352425"/>
            <a:ext cx="6912000" cy="252300"/>
          </a:xfrm>
          <a:prstGeom prst="rect">
            <a:avLst/>
          </a:prstGeom>
          <a:solidFill>
            <a:srgbClr val="FFFFFF">
              <a:alpha val="8251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000">
              <a:solidFill>
                <a:srgbClr val="000000"/>
              </a:solidFill>
              <a:latin typeface="Rubik Light"/>
              <a:ea typeface="Rubik Light"/>
              <a:cs typeface="Rubik Light"/>
              <a:sym typeface="Rubik Light"/>
            </a:endParaRPr>
          </a:p>
        </p:txBody>
      </p:sp>
      <p:sp>
        <p:nvSpPr>
          <p:cNvPr id="91" name="Google Shape;91;p21"/>
          <p:cNvSpPr txBox="1"/>
          <p:nvPr/>
        </p:nvSpPr>
        <p:spPr>
          <a:xfrm>
            <a:off x="1129875" y="240275"/>
            <a:ext cx="6912000" cy="4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sz="2000">
                <a:latin typeface="Rubik"/>
                <a:ea typeface="Rubik"/>
                <a:cs typeface="Rubik"/>
                <a:sym typeface="Rubik"/>
              </a:rPr>
              <a:t>POUR UNE RELANCE SOLIDAIRE, PROSPÈRE ET VERTE</a:t>
            </a:r>
            <a:endParaRPr sz="2000">
              <a:solidFill>
                <a:srgbClr val="000000"/>
              </a:solidFill>
              <a:latin typeface="Rubik Light"/>
              <a:ea typeface="Rubik Light"/>
              <a:cs typeface="Rubik Light"/>
              <a:sym typeface="Rubik Light"/>
            </a:endParaRPr>
          </a:p>
        </p:txBody>
      </p:sp>
      <p:pic>
        <p:nvPicPr>
          <p:cNvPr id="92" name="Google Shape;92;p21"/>
          <p:cNvPicPr preferRelativeResize="0"/>
          <p:nvPr/>
        </p:nvPicPr>
        <p:blipFill>
          <a:blip r:embed="rId4">
            <a:alphaModFix/>
          </a:blip>
          <a:stretch>
            <a:fillRect/>
          </a:stretch>
        </p:blipFill>
        <p:spPr>
          <a:xfrm>
            <a:off x="3393388" y="1379263"/>
            <a:ext cx="2384975" cy="2384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22"/>
          <p:cNvSpPr/>
          <p:nvPr/>
        </p:nvSpPr>
        <p:spPr>
          <a:xfrm rot="-5400000">
            <a:off x="462600" y="-89725"/>
            <a:ext cx="204600" cy="1129800"/>
          </a:xfrm>
          <a:prstGeom prst="rect">
            <a:avLst/>
          </a:prstGeom>
          <a:solidFill>
            <a:srgbClr val="003C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2"/>
          <p:cNvSpPr txBox="1"/>
          <p:nvPr/>
        </p:nvSpPr>
        <p:spPr>
          <a:xfrm>
            <a:off x="1129800" y="240275"/>
            <a:ext cx="6912000" cy="4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sz="2000">
                <a:latin typeface="Rubik"/>
                <a:ea typeface="Rubik"/>
                <a:cs typeface="Rubik"/>
                <a:sym typeface="Rubik"/>
              </a:rPr>
              <a:t>À LA RECHERCHE DE L’IDENTITÉ</a:t>
            </a:r>
            <a:endParaRPr sz="2000">
              <a:solidFill>
                <a:srgbClr val="000000"/>
              </a:solidFill>
              <a:latin typeface="Rubik Light"/>
              <a:ea typeface="Rubik Light"/>
              <a:cs typeface="Rubik Light"/>
              <a:sym typeface="Rubik Light"/>
            </a:endParaRPr>
          </a:p>
        </p:txBody>
      </p:sp>
      <p:grpSp>
        <p:nvGrpSpPr>
          <p:cNvPr id="99" name="Google Shape;99;p22"/>
          <p:cNvGrpSpPr/>
          <p:nvPr/>
        </p:nvGrpSpPr>
        <p:grpSpPr>
          <a:xfrm>
            <a:off x="8554939" y="4420330"/>
            <a:ext cx="466200" cy="769800"/>
            <a:chOff x="8604489" y="4422455"/>
            <a:chExt cx="466200" cy="769800"/>
          </a:xfrm>
        </p:grpSpPr>
        <p:pic>
          <p:nvPicPr>
            <p:cNvPr id="100" name="Google Shape;100;p22"/>
            <p:cNvPicPr preferRelativeResize="0"/>
            <p:nvPr/>
          </p:nvPicPr>
          <p:blipFill rotWithShape="1">
            <a:blip r:embed="rId3">
              <a:alphaModFix/>
            </a:blip>
            <a:srcRect b="13885" l="23174" r="21961" t="15770"/>
            <a:stretch/>
          </p:blipFill>
          <p:spPr>
            <a:xfrm>
              <a:off x="8604500" y="4622700"/>
              <a:ext cx="216497" cy="369300"/>
            </a:xfrm>
            <a:prstGeom prst="rect">
              <a:avLst/>
            </a:prstGeom>
            <a:noFill/>
            <a:ln>
              <a:noFill/>
            </a:ln>
          </p:spPr>
        </p:pic>
        <p:sp>
          <p:nvSpPr>
            <p:cNvPr id="101" name="Google Shape;101;p22"/>
            <p:cNvSpPr txBox="1"/>
            <p:nvPr/>
          </p:nvSpPr>
          <p:spPr>
            <a:xfrm>
              <a:off x="8604489" y="4422455"/>
              <a:ext cx="466200" cy="7698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CA" sz="1000">
                  <a:solidFill>
                    <a:srgbClr val="595959"/>
                  </a:solidFill>
                  <a:latin typeface="Calibri"/>
                  <a:ea typeface="Calibri"/>
                  <a:cs typeface="Calibri"/>
                  <a:sym typeface="Calibri"/>
                </a:rPr>
                <a:t>‹#›</a:t>
              </a:fld>
              <a:endParaRPr sz="1000">
                <a:solidFill>
                  <a:srgbClr val="595959"/>
                </a:solidFill>
                <a:latin typeface="Calibri"/>
                <a:ea typeface="Calibri"/>
                <a:cs typeface="Calibri"/>
                <a:sym typeface="Calibri"/>
              </a:endParaRPr>
            </a:p>
          </p:txBody>
        </p:sp>
      </p:grpSp>
      <p:sp>
        <p:nvSpPr>
          <p:cNvPr id="102" name="Google Shape;102;p22"/>
          <p:cNvSpPr/>
          <p:nvPr/>
        </p:nvSpPr>
        <p:spPr>
          <a:xfrm flipH="1">
            <a:off x="273200" y="3331275"/>
            <a:ext cx="2799000" cy="576600"/>
          </a:xfrm>
          <a:prstGeom prst="round1Rect">
            <a:avLst>
              <a:gd fmla="val 16667" name="adj"/>
            </a:avLst>
          </a:prstGeom>
          <a:solidFill>
            <a:srgbClr val="FFFFFF"/>
          </a:solidFill>
          <a:ln cap="flat" cmpd="sng" w="9525">
            <a:solidFill>
              <a:srgbClr val="F2CB57"/>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rPr lang="fr-CA" sz="1200">
                <a:latin typeface="Calibri"/>
                <a:ea typeface="Calibri"/>
                <a:cs typeface="Calibri"/>
                <a:sym typeface="Calibri"/>
              </a:rPr>
              <a:t>Objectif : créer un réseau d’ambiance hivernal liant le pôle commercial au pôle récréatif</a:t>
            </a:r>
            <a:endParaRPr sz="1200">
              <a:latin typeface="Calibri"/>
              <a:ea typeface="Calibri"/>
              <a:cs typeface="Calibri"/>
              <a:sym typeface="Calibri"/>
            </a:endParaRPr>
          </a:p>
        </p:txBody>
      </p:sp>
      <p:sp>
        <p:nvSpPr>
          <p:cNvPr id="103" name="Google Shape;103;p22"/>
          <p:cNvSpPr txBox="1"/>
          <p:nvPr/>
        </p:nvSpPr>
        <p:spPr>
          <a:xfrm>
            <a:off x="345675" y="3058350"/>
            <a:ext cx="2826900" cy="354000"/>
          </a:xfrm>
          <a:prstGeom prst="rect">
            <a:avLst/>
          </a:prstGeom>
          <a:noFill/>
          <a:ln>
            <a:noFill/>
          </a:ln>
        </p:spPr>
        <p:txBody>
          <a:bodyPr anchorCtr="0" anchor="t" bIns="91425" lIns="91425" spcFirstLastPara="1" rIns="91425" wrap="square" tIns="91425">
            <a:spAutoFit/>
          </a:bodyPr>
          <a:lstStyle/>
          <a:p>
            <a:pPr indent="0" lvl="0" marL="0" marR="370800" rtl="0" algn="l">
              <a:spcBef>
                <a:spcPts val="1200"/>
              </a:spcBef>
              <a:spcAft>
                <a:spcPts val="900"/>
              </a:spcAft>
              <a:buNone/>
            </a:pPr>
            <a:r>
              <a:rPr lang="fr-CA" sz="1100">
                <a:latin typeface="Rubik Medium"/>
                <a:ea typeface="Rubik Medium"/>
                <a:cs typeface="Rubik Medium"/>
                <a:sym typeface="Rubik Medium"/>
              </a:rPr>
              <a:t>ARVIDA</a:t>
            </a:r>
            <a:endParaRPr sz="1100">
              <a:solidFill>
                <a:srgbClr val="000000"/>
              </a:solidFill>
              <a:latin typeface="Rubik Medium"/>
              <a:ea typeface="Rubik Medium"/>
              <a:cs typeface="Rubik Medium"/>
              <a:sym typeface="Rubik Medium"/>
            </a:endParaRPr>
          </a:p>
        </p:txBody>
      </p:sp>
      <p:pic>
        <p:nvPicPr>
          <p:cNvPr id="104" name="Google Shape;104;p22"/>
          <p:cNvPicPr preferRelativeResize="0"/>
          <p:nvPr/>
        </p:nvPicPr>
        <p:blipFill>
          <a:blip r:embed="rId4">
            <a:alphaModFix/>
          </a:blip>
          <a:stretch>
            <a:fillRect/>
          </a:stretch>
        </p:blipFill>
        <p:spPr>
          <a:xfrm>
            <a:off x="3324975" y="862475"/>
            <a:ext cx="5046875" cy="39810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3"/>
          <p:cNvSpPr/>
          <p:nvPr/>
        </p:nvSpPr>
        <p:spPr>
          <a:xfrm rot="-5400000">
            <a:off x="462600" y="-89725"/>
            <a:ext cx="204600" cy="1129800"/>
          </a:xfrm>
          <a:prstGeom prst="rect">
            <a:avLst/>
          </a:prstGeom>
          <a:solidFill>
            <a:srgbClr val="003C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3"/>
          <p:cNvSpPr txBox="1"/>
          <p:nvPr/>
        </p:nvSpPr>
        <p:spPr>
          <a:xfrm>
            <a:off x="1129800" y="240275"/>
            <a:ext cx="6912000" cy="4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sz="2000">
                <a:latin typeface="Rubik"/>
                <a:ea typeface="Rubik"/>
                <a:cs typeface="Rubik"/>
                <a:sym typeface="Rubik"/>
              </a:rPr>
              <a:t>À LA RECHERCHE DE L’IDENTITÉ</a:t>
            </a:r>
            <a:endParaRPr sz="2000">
              <a:solidFill>
                <a:srgbClr val="000000"/>
              </a:solidFill>
              <a:latin typeface="Rubik Light"/>
              <a:ea typeface="Rubik Light"/>
              <a:cs typeface="Rubik Light"/>
              <a:sym typeface="Rubik Light"/>
            </a:endParaRPr>
          </a:p>
        </p:txBody>
      </p:sp>
      <p:grpSp>
        <p:nvGrpSpPr>
          <p:cNvPr id="111" name="Google Shape;111;p23"/>
          <p:cNvGrpSpPr/>
          <p:nvPr/>
        </p:nvGrpSpPr>
        <p:grpSpPr>
          <a:xfrm>
            <a:off x="8554939" y="4420330"/>
            <a:ext cx="466200" cy="769800"/>
            <a:chOff x="8604489" y="4422455"/>
            <a:chExt cx="466200" cy="769800"/>
          </a:xfrm>
        </p:grpSpPr>
        <p:pic>
          <p:nvPicPr>
            <p:cNvPr id="112" name="Google Shape;112;p23"/>
            <p:cNvPicPr preferRelativeResize="0"/>
            <p:nvPr/>
          </p:nvPicPr>
          <p:blipFill rotWithShape="1">
            <a:blip r:embed="rId3">
              <a:alphaModFix/>
            </a:blip>
            <a:srcRect b="13885" l="23174" r="21961" t="15770"/>
            <a:stretch/>
          </p:blipFill>
          <p:spPr>
            <a:xfrm>
              <a:off x="8604500" y="4622700"/>
              <a:ext cx="216497" cy="369300"/>
            </a:xfrm>
            <a:prstGeom prst="rect">
              <a:avLst/>
            </a:prstGeom>
            <a:noFill/>
            <a:ln>
              <a:noFill/>
            </a:ln>
          </p:spPr>
        </p:pic>
        <p:sp>
          <p:nvSpPr>
            <p:cNvPr id="113" name="Google Shape;113;p23"/>
            <p:cNvSpPr txBox="1"/>
            <p:nvPr/>
          </p:nvSpPr>
          <p:spPr>
            <a:xfrm>
              <a:off x="8604489" y="4422455"/>
              <a:ext cx="466200" cy="7698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CA" sz="1000">
                  <a:solidFill>
                    <a:srgbClr val="595959"/>
                  </a:solidFill>
                  <a:latin typeface="Calibri"/>
                  <a:ea typeface="Calibri"/>
                  <a:cs typeface="Calibri"/>
                  <a:sym typeface="Calibri"/>
                </a:rPr>
                <a:t>‹#›</a:t>
              </a:fld>
              <a:endParaRPr sz="1000">
                <a:solidFill>
                  <a:srgbClr val="595959"/>
                </a:solidFill>
                <a:latin typeface="Calibri"/>
                <a:ea typeface="Calibri"/>
                <a:cs typeface="Calibri"/>
                <a:sym typeface="Calibri"/>
              </a:endParaRPr>
            </a:p>
          </p:txBody>
        </p:sp>
      </p:grpSp>
      <p:sp>
        <p:nvSpPr>
          <p:cNvPr id="114" name="Google Shape;114;p23"/>
          <p:cNvSpPr/>
          <p:nvPr/>
        </p:nvSpPr>
        <p:spPr>
          <a:xfrm flipH="1">
            <a:off x="273200" y="3331275"/>
            <a:ext cx="2799000" cy="576600"/>
          </a:xfrm>
          <a:prstGeom prst="round1Rect">
            <a:avLst>
              <a:gd fmla="val 16667" name="adj"/>
            </a:avLst>
          </a:prstGeom>
          <a:solidFill>
            <a:srgbClr val="FFFFFF"/>
          </a:solidFill>
          <a:ln cap="flat" cmpd="sng" w="9525">
            <a:solidFill>
              <a:srgbClr val="F2CB57"/>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rPr lang="fr-CA" sz="1200">
                <a:latin typeface="Calibri"/>
                <a:ea typeface="Calibri"/>
                <a:cs typeface="Calibri"/>
                <a:sym typeface="Calibri"/>
              </a:rPr>
              <a:t>Premier concept d’installations hivernales dans le Carré Davis</a:t>
            </a:r>
            <a:endParaRPr sz="1200">
              <a:latin typeface="Calibri"/>
              <a:ea typeface="Calibri"/>
              <a:cs typeface="Calibri"/>
              <a:sym typeface="Calibri"/>
            </a:endParaRPr>
          </a:p>
        </p:txBody>
      </p:sp>
      <p:sp>
        <p:nvSpPr>
          <p:cNvPr id="115" name="Google Shape;115;p23"/>
          <p:cNvSpPr txBox="1"/>
          <p:nvPr/>
        </p:nvSpPr>
        <p:spPr>
          <a:xfrm>
            <a:off x="345675" y="3058350"/>
            <a:ext cx="2826900" cy="354000"/>
          </a:xfrm>
          <a:prstGeom prst="rect">
            <a:avLst/>
          </a:prstGeom>
          <a:noFill/>
          <a:ln>
            <a:noFill/>
          </a:ln>
        </p:spPr>
        <p:txBody>
          <a:bodyPr anchorCtr="0" anchor="t" bIns="91425" lIns="91425" spcFirstLastPara="1" rIns="91425" wrap="square" tIns="91425">
            <a:spAutoFit/>
          </a:bodyPr>
          <a:lstStyle/>
          <a:p>
            <a:pPr indent="0" lvl="0" marL="0" marR="370800" rtl="0" algn="l">
              <a:spcBef>
                <a:spcPts val="1200"/>
              </a:spcBef>
              <a:spcAft>
                <a:spcPts val="900"/>
              </a:spcAft>
              <a:buNone/>
            </a:pPr>
            <a:r>
              <a:rPr lang="fr-CA" sz="1100">
                <a:latin typeface="Rubik Medium"/>
                <a:ea typeface="Rubik Medium"/>
                <a:cs typeface="Rubik Medium"/>
                <a:sym typeface="Rubik Medium"/>
              </a:rPr>
              <a:t>ARVIDA</a:t>
            </a:r>
            <a:endParaRPr sz="1100">
              <a:solidFill>
                <a:srgbClr val="000000"/>
              </a:solidFill>
              <a:latin typeface="Rubik Medium"/>
              <a:ea typeface="Rubik Medium"/>
              <a:cs typeface="Rubik Medium"/>
              <a:sym typeface="Rubik Medium"/>
            </a:endParaRPr>
          </a:p>
        </p:txBody>
      </p:sp>
      <p:pic>
        <p:nvPicPr>
          <p:cNvPr id="116" name="Google Shape;116;p23"/>
          <p:cNvPicPr preferRelativeResize="0"/>
          <p:nvPr/>
        </p:nvPicPr>
        <p:blipFill>
          <a:blip r:embed="rId4">
            <a:alphaModFix/>
          </a:blip>
          <a:stretch>
            <a:fillRect/>
          </a:stretch>
        </p:blipFill>
        <p:spPr>
          <a:xfrm>
            <a:off x="3324975" y="862475"/>
            <a:ext cx="5499218" cy="3557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p24"/>
          <p:cNvPicPr preferRelativeResize="0"/>
          <p:nvPr/>
        </p:nvPicPr>
        <p:blipFill>
          <a:blip r:embed="rId3">
            <a:alphaModFix/>
          </a:blip>
          <a:stretch>
            <a:fillRect/>
          </a:stretch>
        </p:blipFill>
        <p:spPr>
          <a:xfrm>
            <a:off x="3324975" y="862475"/>
            <a:ext cx="5499225" cy="3554214"/>
          </a:xfrm>
          <a:prstGeom prst="rect">
            <a:avLst/>
          </a:prstGeom>
          <a:noFill/>
          <a:ln>
            <a:noFill/>
          </a:ln>
        </p:spPr>
      </p:pic>
      <p:sp>
        <p:nvSpPr>
          <p:cNvPr id="122" name="Google Shape;122;p24"/>
          <p:cNvSpPr/>
          <p:nvPr/>
        </p:nvSpPr>
        <p:spPr>
          <a:xfrm rot="-5400000">
            <a:off x="462600" y="-89725"/>
            <a:ext cx="204600" cy="1129800"/>
          </a:xfrm>
          <a:prstGeom prst="rect">
            <a:avLst/>
          </a:prstGeom>
          <a:solidFill>
            <a:srgbClr val="003C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4"/>
          <p:cNvSpPr txBox="1"/>
          <p:nvPr/>
        </p:nvSpPr>
        <p:spPr>
          <a:xfrm>
            <a:off x="1129800" y="240275"/>
            <a:ext cx="6912000" cy="4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sz="2000">
                <a:latin typeface="Rubik"/>
                <a:ea typeface="Rubik"/>
                <a:cs typeface="Rubik"/>
                <a:sym typeface="Rubik"/>
              </a:rPr>
              <a:t>À LA RECHERCHE DE L’IDENTITÉ</a:t>
            </a:r>
            <a:endParaRPr sz="2000">
              <a:solidFill>
                <a:srgbClr val="000000"/>
              </a:solidFill>
              <a:latin typeface="Rubik Light"/>
              <a:ea typeface="Rubik Light"/>
              <a:cs typeface="Rubik Light"/>
              <a:sym typeface="Rubik Light"/>
            </a:endParaRPr>
          </a:p>
        </p:txBody>
      </p:sp>
      <p:grpSp>
        <p:nvGrpSpPr>
          <p:cNvPr id="124" name="Google Shape;124;p24"/>
          <p:cNvGrpSpPr/>
          <p:nvPr/>
        </p:nvGrpSpPr>
        <p:grpSpPr>
          <a:xfrm>
            <a:off x="8554939" y="4420330"/>
            <a:ext cx="466200" cy="769800"/>
            <a:chOff x="8604489" y="4422455"/>
            <a:chExt cx="466200" cy="769800"/>
          </a:xfrm>
        </p:grpSpPr>
        <p:pic>
          <p:nvPicPr>
            <p:cNvPr id="125" name="Google Shape;125;p24"/>
            <p:cNvPicPr preferRelativeResize="0"/>
            <p:nvPr/>
          </p:nvPicPr>
          <p:blipFill rotWithShape="1">
            <a:blip r:embed="rId4">
              <a:alphaModFix/>
            </a:blip>
            <a:srcRect b="13885" l="23174" r="21961" t="15770"/>
            <a:stretch/>
          </p:blipFill>
          <p:spPr>
            <a:xfrm>
              <a:off x="8604500" y="4622700"/>
              <a:ext cx="216497" cy="369300"/>
            </a:xfrm>
            <a:prstGeom prst="rect">
              <a:avLst/>
            </a:prstGeom>
            <a:noFill/>
            <a:ln>
              <a:noFill/>
            </a:ln>
          </p:spPr>
        </p:pic>
        <p:sp>
          <p:nvSpPr>
            <p:cNvPr id="126" name="Google Shape;126;p24"/>
            <p:cNvSpPr txBox="1"/>
            <p:nvPr/>
          </p:nvSpPr>
          <p:spPr>
            <a:xfrm>
              <a:off x="8604489" y="4422455"/>
              <a:ext cx="466200" cy="7698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CA" sz="1000">
                  <a:solidFill>
                    <a:srgbClr val="595959"/>
                  </a:solidFill>
                  <a:latin typeface="Calibri"/>
                  <a:ea typeface="Calibri"/>
                  <a:cs typeface="Calibri"/>
                  <a:sym typeface="Calibri"/>
                </a:rPr>
                <a:t>‹#›</a:t>
              </a:fld>
              <a:endParaRPr sz="1000">
                <a:solidFill>
                  <a:srgbClr val="595959"/>
                </a:solidFill>
                <a:latin typeface="Calibri"/>
                <a:ea typeface="Calibri"/>
                <a:cs typeface="Calibri"/>
                <a:sym typeface="Calibri"/>
              </a:endParaRPr>
            </a:p>
          </p:txBody>
        </p:sp>
      </p:grpSp>
      <p:sp>
        <p:nvSpPr>
          <p:cNvPr id="127" name="Google Shape;127;p24"/>
          <p:cNvSpPr/>
          <p:nvPr/>
        </p:nvSpPr>
        <p:spPr>
          <a:xfrm flipH="1">
            <a:off x="273200" y="3331275"/>
            <a:ext cx="2799000" cy="576600"/>
          </a:xfrm>
          <a:prstGeom prst="round1Rect">
            <a:avLst>
              <a:gd fmla="val 16667" name="adj"/>
            </a:avLst>
          </a:prstGeom>
          <a:solidFill>
            <a:srgbClr val="FFFFFF"/>
          </a:solidFill>
          <a:ln cap="flat" cmpd="sng" w="9525">
            <a:solidFill>
              <a:srgbClr val="F2CB57"/>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rPr lang="fr-CA" sz="1200">
                <a:latin typeface="Calibri"/>
                <a:ea typeface="Calibri"/>
                <a:cs typeface="Calibri"/>
                <a:sym typeface="Calibri"/>
              </a:rPr>
              <a:t>Premier concept d’installations hivernales à l’anneau de glace du foyer des loisirs</a:t>
            </a:r>
            <a:endParaRPr sz="1200">
              <a:latin typeface="Calibri"/>
              <a:ea typeface="Calibri"/>
              <a:cs typeface="Calibri"/>
              <a:sym typeface="Calibri"/>
            </a:endParaRPr>
          </a:p>
        </p:txBody>
      </p:sp>
      <p:sp>
        <p:nvSpPr>
          <p:cNvPr id="128" name="Google Shape;128;p24"/>
          <p:cNvSpPr txBox="1"/>
          <p:nvPr/>
        </p:nvSpPr>
        <p:spPr>
          <a:xfrm>
            <a:off x="345675" y="3058350"/>
            <a:ext cx="2826900" cy="354000"/>
          </a:xfrm>
          <a:prstGeom prst="rect">
            <a:avLst/>
          </a:prstGeom>
          <a:noFill/>
          <a:ln>
            <a:noFill/>
          </a:ln>
        </p:spPr>
        <p:txBody>
          <a:bodyPr anchorCtr="0" anchor="t" bIns="91425" lIns="91425" spcFirstLastPara="1" rIns="91425" wrap="square" tIns="91425">
            <a:spAutoFit/>
          </a:bodyPr>
          <a:lstStyle/>
          <a:p>
            <a:pPr indent="0" lvl="0" marL="0" marR="370800" rtl="0" algn="l">
              <a:spcBef>
                <a:spcPts val="1200"/>
              </a:spcBef>
              <a:spcAft>
                <a:spcPts val="900"/>
              </a:spcAft>
              <a:buNone/>
            </a:pPr>
            <a:r>
              <a:rPr lang="fr-CA" sz="1100">
                <a:latin typeface="Rubik Medium"/>
                <a:ea typeface="Rubik Medium"/>
                <a:cs typeface="Rubik Medium"/>
                <a:sym typeface="Rubik Medium"/>
              </a:rPr>
              <a:t>ARVIDA</a:t>
            </a:r>
            <a:endParaRPr sz="1100">
              <a:solidFill>
                <a:srgbClr val="000000"/>
              </a:solidFill>
              <a:latin typeface="Rubik Medium"/>
              <a:ea typeface="Rubik Medium"/>
              <a:cs typeface="Rubik Medium"/>
              <a:sym typeface="Rubik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5"/>
          <p:cNvSpPr/>
          <p:nvPr/>
        </p:nvSpPr>
        <p:spPr>
          <a:xfrm rot="-5400000">
            <a:off x="462600" y="-89725"/>
            <a:ext cx="204600" cy="1129800"/>
          </a:xfrm>
          <a:prstGeom prst="rect">
            <a:avLst/>
          </a:prstGeom>
          <a:solidFill>
            <a:srgbClr val="003C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5"/>
          <p:cNvSpPr txBox="1"/>
          <p:nvPr/>
        </p:nvSpPr>
        <p:spPr>
          <a:xfrm>
            <a:off x="1129800" y="240275"/>
            <a:ext cx="6912000" cy="4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sz="2000">
                <a:latin typeface="Rubik"/>
                <a:ea typeface="Rubik"/>
                <a:cs typeface="Rubik"/>
                <a:sym typeface="Rubik"/>
              </a:rPr>
              <a:t>À LA RECHERCHE DE L’IDENTITÉ</a:t>
            </a:r>
            <a:endParaRPr sz="2000">
              <a:solidFill>
                <a:srgbClr val="000000"/>
              </a:solidFill>
              <a:latin typeface="Rubik Light"/>
              <a:ea typeface="Rubik Light"/>
              <a:cs typeface="Rubik Light"/>
              <a:sym typeface="Rubik Light"/>
            </a:endParaRPr>
          </a:p>
        </p:txBody>
      </p:sp>
      <p:grpSp>
        <p:nvGrpSpPr>
          <p:cNvPr id="135" name="Google Shape;135;p25"/>
          <p:cNvGrpSpPr/>
          <p:nvPr/>
        </p:nvGrpSpPr>
        <p:grpSpPr>
          <a:xfrm>
            <a:off x="8554939" y="4420330"/>
            <a:ext cx="466200" cy="769800"/>
            <a:chOff x="8604489" y="4422455"/>
            <a:chExt cx="466200" cy="769800"/>
          </a:xfrm>
        </p:grpSpPr>
        <p:pic>
          <p:nvPicPr>
            <p:cNvPr id="136" name="Google Shape;136;p25"/>
            <p:cNvPicPr preferRelativeResize="0"/>
            <p:nvPr/>
          </p:nvPicPr>
          <p:blipFill rotWithShape="1">
            <a:blip r:embed="rId3">
              <a:alphaModFix/>
            </a:blip>
            <a:srcRect b="13885" l="23174" r="21961" t="15770"/>
            <a:stretch/>
          </p:blipFill>
          <p:spPr>
            <a:xfrm>
              <a:off x="8604500" y="4622700"/>
              <a:ext cx="216497" cy="369300"/>
            </a:xfrm>
            <a:prstGeom prst="rect">
              <a:avLst/>
            </a:prstGeom>
            <a:noFill/>
            <a:ln>
              <a:noFill/>
            </a:ln>
          </p:spPr>
        </p:pic>
        <p:sp>
          <p:nvSpPr>
            <p:cNvPr id="137" name="Google Shape;137;p25"/>
            <p:cNvSpPr txBox="1"/>
            <p:nvPr/>
          </p:nvSpPr>
          <p:spPr>
            <a:xfrm>
              <a:off x="8604489" y="4422455"/>
              <a:ext cx="466200" cy="7698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CA" sz="1000">
                  <a:solidFill>
                    <a:srgbClr val="595959"/>
                  </a:solidFill>
                  <a:latin typeface="Calibri"/>
                  <a:ea typeface="Calibri"/>
                  <a:cs typeface="Calibri"/>
                  <a:sym typeface="Calibri"/>
                </a:rPr>
                <a:t>‹#›</a:t>
              </a:fld>
              <a:endParaRPr sz="1000">
                <a:solidFill>
                  <a:srgbClr val="595959"/>
                </a:solidFill>
                <a:latin typeface="Calibri"/>
                <a:ea typeface="Calibri"/>
                <a:cs typeface="Calibri"/>
                <a:sym typeface="Calibri"/>
              </a:endParaRPr>
            </a:p>
          </p:txBody>
        </p:sp>
      </p:grpSp>
      <p:sp>
        <p:nvSpPr>
          <p:cNvPr id="138" name="Google Shape;138;p25"/>
          <p:cNvSpPr/>
          <p:nvPr/>
        </p:nvSpPr>
        <p:spPr>
          <a:xfrm flipH="1">
            <a:off x="273200" y="3331275"/>
            <a:ext cx="2799000" cy="576600"/>
          </a:xfrm>
          <a:prstGeom prst="round1Rect">
            <a:avLst>
              <a:gd fmla="val 16667" name="adj"/>
            </a:avLst>
          </a:prstGeom>
          <a:solidFill>
            <a:srgbClr val="FFFFFF"/>
          </a:solidFill>
          <a:ln cap="flat" cmpd="sng" w="9525">
            <a:solidFill>
              <a:srgbClr val="F2CB57"/>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rPr lang="fr-CA" sz="1200">
                <a:latin typeface="Calibri"/>
                <a:ea typeface="Calibri"/>
                <a:cs typeface="Calibri"/>
                <a:sym typeface="Calibri"/>
              </a:rPr>
              <a:t>Concept final : Les contes d’hiver d’Arvida</a:t>
            </a:r>
            <a:endParaRPr sz="1200">
              <a:latin typeface="Calibri"/>
              <a:ea typeface="Calibri"/>
              <a:cs typeface="Calibri"/>
              <a:sym typeface="Calibri"/>
            </a:endParaRPr>
          </a:p>
        </p:txBody>
      </p:sp>
      <p:sp>
        <p:nvSpPr>
          <p:cNvPr id="139" name="Google Shape;139;p25"/>
          <p:cNvSpPr txBox="1"/>
          <p:nvPr/>
        </p:nvSpPr>
        <p:spPr>
          <a:xfrm>
            <a:off x="345675" y="3058350"/>
            <a:ext cx="2826900" cy="354000"/>
          </a:xfrm>
          <a:prstGeom prst="rect">
            <a:avLst/>
          </a:prstGeom>
          <a:noFill/>
          <a:ln>
            <a:noFill/>
          </a:ln>
        </p:spPr>
        <p:txBody>
          <a:bodyPr anchorCtr="0" anchor="t" bIns="91425" lIns="91425" spcFirstLastPara="1" rIns="91425" wrap="square" tIns="91425">
            <a:spAutoFit/>
          </a:bodyPr>
          <a:lstStyle/>
          <a:p>
            <a:pPr indent="0" lvl="0" marL="0" marR="370800" rtl="0" algn="l">
              <a:spcBef>
                <a:spcPts val="1200"/>
              </a:spcBef>
              <a:spcAft>
                <a:spcPts val="900"/>
              </a:spcAft>
              <a:buNone/>
            </a:pPr>
            <a:r>
              <a:rPr lang="fr-CA" sz="1100">
                <a:latin typeface="Rubik Medium"/>
                <a:ea typeface="Rubik Medium"/>
                <a:cs typeface="Rubik Medium"/>
                <a:sym typeface="Rubik Medium"/>
              </a:rPr>
              <a:t>ARVIDA</a:t>
            </a:r>
            <a:endParaRPr sz="1100">
              <a:solidFill>
                <a:srgbClr val="000000"/>
              </a:solidFill>
              <a:latin typeface="Rubik Medium"/>
              <a:ea typeface="Rubik Medium"/>
              <a:cs typeface="Rubik Medium"/>
              <a:sym typeface="Rubik Medium"/>
            </a:endParaRPr>
          </a:p>
        </p:txBody>
      </p:sp>
      <p:pic>
        <p:nvPicPr>
          <p:cNvPr id="140" name="Google Shape;140;p25"/>
          <p:cNvPicPr preferRelativeResize="0"/>
          <p:nvPr/>
        </p:nvPicPr>
        <p:blipFill rotWithShape="1">
          <a:blip r:embed="rId4">
            <a:alphaModFix/>
          </a:blip>
          <a:srcRect b="32659" l="0" r="0" t="0"/>
          <a:stretch/>
        </p:blipFill>
        <p:spPr>
          <a:xfrm>
            <a:off x="3800475" y="781877"/>
            <a:ext cx="4126573" cy="41661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